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85" r:id="rId2"/>
    <p:sldId id="260" r:id="rId3"/>
    <p:sldId id="261" r:id="rId4"/>
    <p:sldId id="386" r:id="rId5"/>
    <p:sldId id="262" r:id="rId6"/>
    <p:sldId id="263" r:id="rId7"/>
    <p:sldId id="306" r:id="rId8"/>
    <p:sldId id="375" r:id="rId9"/>
    <p:sldId id="376" r:id="rId10"/>
    <p:sldId id="377" r:id="rId11"/>
    <p:sldId id="378" r:id="rId12"/>
    <p:sldId id="379" r:id="rId13"/>
    <p:sldId id="380" r:id="rId14"/>
    <p:sldId id="381" r:id="rId15"/>
    <p:sldId id="383" r:id="rId16"/>
    <p:sldId id="309" r:id="rId17"/>
    <p:sldId id="315" r:id="rId18"/>
    <p:sldId id="266" r:id="rId19"/>
    <p:sldId id="319" r:id="rId20"/>
    <p:sldId id="382" r:id="rId21"/>
    <p:sldId id="385" r:id="rId22"/>
    <p:sldId id="267" r:id="rId23"/>
    <p:sldId id="268" r:id="rId24"/>
    <p:sldId id="269" r:id="rId25"/>
    <p:sldId id="356" r:id="rId26"/>
    <p:sldId id="286" r:id="rId27"/>
    <p:sldId id="343" r:id="rId28"/>
    <p:sldId id="344" r:id="rId29"/>
    <p:sldId id="370" r:id="rId30"/>
    <p:sldId id="354" r:id="rId31"/>
    <p:sldId id="352" r:id="rId32"/>
    <p:sldId id="353" r:id="rId33"/>
    <p:sldId id="358" r:id="rId34"/>
    <p:sldId id="359" r:id="rId35"/>
    <p:sldId id="360" r:id="rId36"/>
    <p:sldId id="361" r:id="rId37"/>
    <p:sldId id="362" r:id="rId38"/>
    <p:sldId id="363" r:id="rId39"/>
    <p:sldId id="368" r:id="rId40"/>
    <p:sldId id="281" r:id="rId41"/>
    <p:sldId id="373" r:id="rId42"/>
    <p:sldId id="388" r:id="rId43"/>
    <p:sldId id="387" r:id="rId44"/>
    <p:sldId id="284" r:id="rId4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05">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7"/>
    <a:srgbClr val="19B49B"/>
    <a:srgbClr val="ED7D3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Objects="1">
      <p:cViewPr varScale="1">
        <p:scale>
          <a:sx n="79" d="100"/>
          <a:sy n="79" d="100"/>
        </p:scale>
        <p:origin x="208" y="48"/>
      </p:cViewPr>
      <p:guideLst>
        <p:guide orient="horz" pos="2105"/>
        <p:guide pos="3840"/>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2018/6/14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2018/6/14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2018/6/14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6" name="图片占位符 5"/>
          <p:cNvSpPr>
            <a:spLocks noGrp="1"/>
          </p:cNvSpPr>
          <p:nvPr>
            <p:ph type="pic" sz="quarter" idx="10"/>
          </p:nvPr>
        </p:nvSpPr>
        <p:spPr>
          <a:xfrm>
            <a:off x="1149526" y="2215330"/>
            <a:ext cx="2709839" cy="2797033"/>
          </a:xfrm>
          <a:custGeom>
            <a:avLst/>
            <a:gdLst>
              <a:gd name="connsiteX0" fmla="*/ 0 w 2709839"/>
              <a:gd name="connsiteY0" fmla="*/ 0 h 2797033"/>
              <a:gd name="connsiteX1" fmla="*/ 2709839 w 2709839"/>
              <a:gd name="connsiteY1" fmla="*/ 0 h 2797033"/>
              <a:gd name="connsiteX2" fmla="*/ 2709839 w 2709839"/>
              <a:gd name="connsiteY2" fmla="*/ 2797033 h 2797033"/>
              <a:gd name="connsiteX3" fmla="*/ 0 w 2709839"/>
              <a:gd name="connsiteY3" fmla="*/ 2797033 h 2797033"/>
            </a:gdLst>
            <a:ahLst/>
            <a:cxnLst>
              <a:cxn ang="0">
                <a:pos x="connsiteX0" y="connsiteY0"/>
              </a:cxn>
              <a:cxn ang="0">
                <a:pos x="connsiteX1" y="connsiteY1"/>
              </a:cxn>
              <a:cxn ang="0">
                <a:pos x="connsiteX2" y="connsiteY2"/>
              </a:cxn>
              <a:cxn ang="0">
                <a:pos x="connsiteX3" y="connsiteY3"/>
              </a:cxn>
            </a:cxnLst>
            <a:rect l="l" t="t" r="r" b="b"/>
            <a:pathLst>
              <a:path w="2709839" h="2797033">
                <a:moveTo>
                  <a:pt x="0" y="0"/>
                </a:moveTo>
                <a:lnTo>
                  <a:pt x="2709839" y="0"/>
                </a:lnTo>
                <a:lnTo>
                  <a:pt x="2709839" y="2797033"/>
                </a:lnTo>
                <a:lnTo>
                  <a:pt x="0" y="2797033"/>
                </a:lnTo>
                <a:close/>
              </a:path>
            </a:pathLst>
          </a:custGeom>
        </p:spPr>
        <p:txBody>
          <a:bodyPr wrap="square">
            <a:noAutofit/>
          </a:bodyPr>
          <a:lstStyle/>
          <a:p>
            <a:endParaRPr lang="zh-CN"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t>2018/6/14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2018/6/14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t>2018/6/14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t>2018/6/14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t>2018/6/14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2018/6/14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2018/6/14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D997B5FA-0921-464F-AAE1-844C04324D75}" type="datetimeFigureOut">
              <a:rPr lang="zh-CN" altLang="en-US" smtClean="0"/>
              <a:t>2018/6/14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7093">
              <a:srgbClr val="D8D8D8"/>
            </a:gs>
            <a:gs pos="56187">
              <a:srgbClr val="D9D9D9"/>
            </a:gs>
            <a:gs pos="54375">
              <a:srgbClr val="DADADA"/>
            </a:gs>
            <a:gs pos="50750">
              <a:srgbClr val="DCDCDC"/>
            </a:gs>
            <a:gs pos="36000">
              <a:srgbClr val="E0E0E0"/>
            </a:gs>
            <a:gs pos="18000">
              <a:srgbClr val="E9E9E9"/>
            </a:gs>
            <a:gs pos="0">
              <a:schemeClr val="accent3">
                <a:lumMod val="5000"/>
                <a:lumOff val="95000"/>
              </a:schemeClr>
            </a:gs>
            <a:gs pos="74000">
              <a:schemeClr val="accent3">
                <a:lumMod val="45000"/>
                <a:lumOff val="55000"/>
              </a:schemeClr>
            </a:gs>
            <a:gs pos="59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t>2018/6/14</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baike.baidu.com/edit/id=3311159##"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file:///D:\360data\&#38322;&#23944;&#59110;&#37825;&#29256;&#23873;\Application%20Data\Microsoft\Word\&#29831;&#21226;&#29615;&#29781;&#20346;&#30988;&#37715;&#23941;&#24727;&#28725;&#35268;&#30254;7.2\6.20-25\2011.6.20&#28051;&#22796;&#39559;&#32513;&#29006;&#24718;&#37718;&#23130;&#27340;SSSSSS.docx#&#26440;&#25785;&#58629;&#23052;&#33636;&#26527;&#37925;&#21615;&#9660;&#29825;&#26495;&#32141;" TargetMode="External"/><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p:nvPr/>
        </p:nvSpPr>
        <p:spPr>
          <a:xfrm>
            <a:off x="359410" y="672465"/>
            <a:ext cx="11473180" cy="5825490"/>
          </a:xfrm>
          <a:prstGeom prst="rect">
            <a:avLst/>
          </a:prstGeom>
          <a:solidFill>
            <a:schemeClr val="bg1">
              <a:alpha val="0"/>
            </a:schemeClr>
          </a:solidFill>
          <a:ln w="38100">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itle 7"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a:spLocks noGrp="1"/>
          </p:cNvSpPr>
          <p:nvPr>
            <p:ph type="ctrTitle" idx="4294967295"/>
          </p:nvPr>
        </p:nvSpPr>
        <p:spPr>
          <a:xfrm>
            <a:off x="1524000" y="1396048"/>
            <a:ext cx="9144000" cy="1309370"/>
          </a:xfrm>
          <a:prstGeom prst="rect">
            <a:avLst/>
          </a:prstGeom>
        </p:spPr>
        <p:txBody>
          <a:bodyPr wrap="square">
            <a:spAutoFit/>
          </a:bodyPr>
          <a:lstStyle/>
          <a:p>
            <a:pPr algn="ctr"/>
            <a:r>
              <a:rPr lang="zh-CN" altLang="en-US" sz="4400" b="1" dirty="0" smtClean="0">
                <a:sym typeface="+mn-ea"/>
              </a:rPr>
              <a:t>临沂市中心血站</a:t>
            </a:r>
            <a:br>
              <a:rPr lang="zh-CN" altLang="en-US" sz="4400" b="1" dirty="0" smtClean="0">
                <a:sym typeface="+mn-ea"/>
              </a:rPr>
            </a:br>
            <a:r>
              <a:rPr lang="zh-CN" altLang="en-US" sz="4400" b="1" dirty="0" smtClean="0">
                <a:sym typeface="+mn-ea"/>
              </a:rPr>
              <a:t>医院联网</a:t>
            </a:r>
            <a:r>
              <a:rPr lang="en-US" altLang="zh-CN" sz="4400" b="1" dirty="0" smtClean="0">
                <a:sym typeface="+mn-ea"/>
              </a:rPr>
              <a:t>+</a:t>
            </a:r>
            <a:r>
              <a:rPr lang="zh-CN" altLang="en-US" sz="4400" b="1" dirty="0" smtClean="0">
                <a:sym typeface="+mn-ea"/>
              </a:rPr>
              <a:t>血费直报建设方案介绍</a:t>
            </a:r>
            <a:endParaRPr lang="en-US" sz="4400" b="1" spc="300" dirty="0">
              <a:solidFill>
                <a:schemeClr val="accent2"/>
              </a:solidFill>
              <a:latin typeface="+mn-lt"/>
              <a:ea typeface="+mn-ea"/>
              <a:cs typeface="+mn-ea"/>
              <a:sym typeface="+mn-lt"/>
            </a:endParaRPr>
          </a:p>
        </p:txBody>
      </p:sp>
      <p:cxnSp>
        <p:nvCxnSpPr>
          <p:cNvPr id="11" name="Straight Connector 10"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CxnSpPr/>
          <p:nvPr/>
        </p:nvCxnSpPr>
        <p:spPr>
          <a:xfrm>
            <a:off x="2673985" y="2884170"/>
            <a:ext cx="6844030" cy="0"/>
          </a:xfrm>
          <a:prstGeom prst="line">
            <a:avLst/>
          </a:prstGeom>
          <a:ln w="38100">
            <a:solidFill>
              <a:srgbClr val="19B49B"/>
            </a:solidFill>
          </a:ln>
        </p:spPr>
        <p:style>
          <a:lnRef idx="1">
            <a:schemeClr val="accent1"/>
          </a:lnRef>
          <a:fillRef idx="0">
            <a:schemeClr val="accent1"/>
          </a:fillRef>
          <a:effectRef idx="0">
            <a:schemeClr val="accent1"/>
          </a:effectRef>
          <a:fontRef idx="minor">
            <a:schemeClr val="tx1"/>
          </a:fontRef>
        </p:style>
      </p:cxnSp>
      <p:sp>
        <p:nvSpPr>
          <p:cNvPr id="7" name="Rectangle 20"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p:nvPr/>
        </p:nvSpPr>
        <p:spPr>
          <a:xfrm>
            <a:off x="3451123" y="4768233"/>
            <a:ext cx="5289754" cy="1014730"/>
          </a:xfrm>
          <a:prstGeom prst="rect">
            <a:avLst/>
          </a:prstGeom>
        </p:spPr>
        <p:txBody>
          <a:bodyPr wrap="square">
            <a:spAutoFit/>
          </a:bodyPr>
          <a:lstStyle/>
          <a:p>
            <a:pPr algn="ctr"/>
            <a:r>
              <a:rPr lang="zh-CN" altLang="en-US" sz="2000" dirty="0" smtClean="0">
                <a:solidFill>
                  <a:schemeClr val="tx2"/>
                </a:solidFill>
                <a:latin typeface="微软雅黑" panose="020B0503020204020204" charset="-122"/>
                <a:ea typeface="微软雅黑" panose="020B0503020204020204" charset="-122"/>
                <a:cs typeface="+mn-ea"/>
                <a:sym typeface="+mn-lt"/>
              </a:rPr>
              <a:t>唐山启奥科技股份有限公司</a:t>
            </a:r>
            <a:endParaRPr lang="zh-CN" altLang="id-ID" sz="2000" dirty="0">
              <a:solidFill>
                <a:schemeClr val="tx2"/>
              </a:solidFill>
              <a:latin typeface="微软雅黑" panose="020B0503020204020204" charset="-122"/>
              <a:ea typeface="微软雅黑" panose="020B0503020204020204" charset="-122"/>
              <a:cs typeface="+mn-ea"/>
              <a:sym typeface="+mn-lt"/>
            </a:endParaRPr>
          </a:p>
          <a:p>
            <a:pPr algn="ctr"/>
            <a:endParaRPr lang="id-ID" sz="2000" dirty="0">
              <a:solidFill>
                <a:schemeClr val="tx2"/>
              </a:solidFill>
              <a:latin typeface="微软雅黑" panose="020B0503020204020204" charset="-122"/>
              <a:ea typeface="微软雅黑" panose="020B0503020204020204" charset="-122"/>
              <a:cs typeface="+mn-ea"/>
              <a:sym typeface="+mn-lt"/>
            </a:endParaRPr>
          </a:p>
          <a:p>
            <a:pPr algn="ctr"/>
            <a:r>
              <a:rPr lang="en-US" sz="2000" dirty="0">
                <a:solidFill>
                  <a:schemeClr val="tx2"/>
                </a:solidFill>
                <a:latin typeface="微软雅黑" panose="020B0503020204020204" charset="-122"/>
                <a:ea typeface="微软雅黑" panose="020B0503020204020204" charset="-122"/>
                <a:cs typeface="+mn-ea"/>
                <a:sym typeface="+mn-lt"/>
              </a:rPr>
              <a:t>2018</a:t>
            </a:r>
            <a:r>
              <a:rPr lang="zh-CN" altLang="en-US" sz="2000" dirty="0" smtClean="0">
                <a:solidFill>
                  <a:schemeClr val="tx2"/>
                </a:solidFill>
                <a:latin typeface="微软雅黑" panose="020B0503020204020204" charset="-122"/>
                <a:ea typeface="微软雅黑" panose="020B0503020204020204" charset="-122"/>
                <a:cs typeface="+mn-ea"/>
                <a:sym typeface="+mn-lt"/>
              </a:rPr>
              <a:t>年</a:t>
            </a:r>
            <a:r>
              <a:rPr lang="en-US" altLang="zh-CN" sz="2000" dirty="0">
                <a:solidFill>
                  <a:schemeClr val="tx2"/>
                </a:solidFill>
                <a:latin typeface="微软雅黑" panose="020B0503020204020204" charset="-122"/>
                <a:ea typeface="微软雅黑" panose="020B0503020204020204" charset="-122"/>
                <a:cs typeface="+mn-ea"/>
                <a:sym typeface="+mn-lt"/>
              </a:rPr>
              <a:t>6</a:t>
            </a:r>
            <a:r>
              <a:rPr lang="zh-CN" altLang="en-US" sz="2000" dirty="0" smtClean="0">
                <a:solidFill>
                  <a:schemeClr val="tx2"/>
                </a:solidFill>
                <a:latin typeface="微软雅黑" panose="020B0503020204020204" charset="-122"/>
                <a:ea typeface="微软雅黑" panose="020B0503020204020204" charset="-122"/>
                <a:cs typeface="+mn-ea"/>
                <a:sym typeface="+mn-lt"/>
              </a:rPr>
              <a:t>月</a:t>
            </a:r>
            <a:endParaRPr lang="zh-CN" altLang="en-US" sz="2000" dirty="0">
              <a:solidFill>
                <a:schemeClr val="tx2"/>
              </a:solidFill>
              <a:latin typeface="微软雅黑" panose="020B0503020204020204" charset="-122"/>
              <a:ea typeface="微软雅黑" panose="020B0503020204020204" charset="-122"/>
              <a:cs typeface="+mn-ea"/>
              <a:sym typeface="+mn-lt"/>
            </a:endParaRPr>
          </a:p>
        </p:txBody>
      </p:sp>
      <p:sp>
        <p:nvSpPr>
          <p:cNvPr id="2" name="e7d195523061f1c0"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hidden="1"/>
          <p:cNvSpPr txBox="1"/>
          <p:nvPr/>
        </p:nvSpPr>
        <p:spPr>
          <a:xfrm>
            <a:off x="-355600" y="1803400"/>
            <a:ext cx="293927" cy="1016000"/>
          </a:xfrm>
          <a:prstGeom prst="rect">
            <a:avLst/>
          </a:prstGeom>
          <a:noFill/>
        </p:spPr>
        <p:txBody>
          <a:bodyPr vert="wordArtVert" rtlCol="0">
            <a:spAutoFit/>
          </a:bodyPr>
          <a:lstStyle/>
          <a:p>
            <a:r>
              <a:rPr lang="en-US" altLang="zh-CN" sz="100" smtClean="0"/>
              <a:t>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a:t>
            </a:r>
            <a:endParaRPr lang="zh-CN" altLang="en-US" sz="100"/>
          </a:p>
        </p:txBody>
      </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22" presetClass="entr" presetSubtype="1"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up)">
                                      <p:cBhvr>
                                        <p:cTn id="1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5" descr="`IOHK[NB]YF}5V7_SLVK%87"/>
          <p:cNvPicPr>
            <a:picLocks noChangeAspect="1"/>
          </p:cNvPicPr>
          <p:nvPr/>
        </p:nvPicPr>
        <p:blipFill>
          <a:blip r:embed="rId2" cstate="print"/>
          <a:stretch>
            <a:fillRect/>
          </a:stretch>
        </p:blipFill>
        <p:spPr>
          <a:xfrm>
            <a:off x="192000" y="-27000"/>
            <a:ext cx="11880000" cy="4104000"/>
          </a:xfrm>
          <a:prstGeom prst="rect">
            <a:avLst/>
          </a:prstGeom>
        </p:spPr>
      </p:pic>
      <p:sp>
        <p:nvSpPr>
          <p:cNvPr id="18" name="矩形 17"/>
          <p:cNvSpPr/>
          <p:nvPr/>
        </p:nvSpPr>
        <p:spPr>
          <a:xfrm>
            <a:off x="48000" y="4077000"/>
            <a:ext cx="12024000" cy="2800767"/>
          </a:xfrm>
          <a:prstGeom prst="rect">
            <a:avLst/>
          </a:prstGeom>
        </p:spPr>
        <p:txBody>
          <a:bodyPr wrap="square">
            <a:spAutoFit/>
          </a:bodyPr>
          <a:lstStyle/>
          <a:p>
            <a:r>
              <a:rPr lang="zh-CN" altLang="en-US" sz="1600" dirty="0">
                <a:solidFill>
                  <a:srgbClr val="FF0000"/>
                </a:solidFill>
                <a:latin typeface="楷体_GB2312"/>
              </a:rPr>
              <a:t>（四）加强血液管理信息化建设。</a:t>
            </a:r>
            <a:r>
              <a:rPr lang="zh-CN" altLang="en-US" sz="1600" dirty="0">
                <a:solidFill>
                  <a:srgbClr val="FF0000"/>
                </a:solidFill>
                <a:latin typeface="仿宋_GB2312"/>
              </a:rPr>
              <a:t>大力推进覆盖采供血和临床用血全过程的血液信息化建设，建立国家统筹指导、省（区、市）统一的血液管理信息系统，实现区域内血站、医疗机构、献血者信息资料联网，不断提高工作效率，实现血液管理与服务的精细化、标准化、规范化和专业化。 </a:t>
            </a:r>
            <a:endParaRPr lang="en-US" altLang="zh-CN" sz="1600" dirty="0" smtClean="0">
              <a:solidFill>
                <a:srgbClr val="FF0000"/>
              </a:solidFill>
              <a:latin typeface="仿宋_GB2312"/>
            </a:endParaRPr>
          </a:p>
          <a:p>
            <a:r>
              <a:rPr lang="zh-CN" altLang="en-US" sz="1600" dirty="0">
                <a:solidFill>
                  <a:srgbClr val="FF0000"/>
                </a:solidFill>
              </a:rPr>
              <a:t>（一）完善血站、医疗机构联动机制。医疗机构应当会同血站，根据近年来床位数、门急诊量、手术人次数、出入院量以及业务发展等情况制订全年和各月份用血计划。在血液供应紧张时期，医院应当优先保障急重症患者的抢救用血，分流需要输血的择期手术患者，缓解用血紧张。 </a:t>
            </a:r>
            <a:endParaRPr lang="en-US" altLang="zh-CN" sz="1600" dirty="0" smtClean="0">
              <a:solidFill>
                <a:srgbClr val="FF0000"/>
              </a:solidFill>
            </a:endParaRPr>
          </a:p>
          <a:p>
            <a:r>
              <a:rPr lang="zh-CN" altLang="en-US" sz="1600" dirty="0">
                <a:solidFill>
                  <a:srgbClr val="FF0000"/>
                </a:solidFill>
              </a:rPr>
              <a:t>（三）加强临床合理用血工作。医疗机构应当加强临床用血管理，制定应急状态临床用血方案，建立以单病种为基础的临床用血评价制度；开展继续教育培训，推广合理用血新理念，规范用血标准，严格用血指征；鼓励开发并运用微创等新技术，节约血液资源，提高血液使用效率。 </a:t>
            </a:r>
            <a:endParaRPr lang="en-US" altLang="zh-CN" sz="1600" dirty="0" smtClean="0">
              <a:solidFill>
                <a:srgbClr val="FF0000"/>
              </a:solidFill>
            </a:endParaRPr>
          </a:p>
          <a:p>
            <a:r>
              <a:rPr lang="zh-CN" altLang="en-US" sz="1600" dirty="0">
                <a:solidFill>
                  <a:srgbClr val="FF0000"/>
                </a:solidFill>
              </a:rPr>
              <a:t>（三）加强监督检查。各部门应当切实加强监督、检查、考核和评价，建立血液管理通报制度，对于血液供应、血液安全保障不力以及临床用血管理不到位的，予以通报批评；对于违法违规行为，依法惩处。</a:t>
            </a:r>
          </a:p>
        </p:txBody>
      </p:sp>
    </p:spTree>
    <p:extLst>
      <p:ext uri="{BB962C8B-B14F-4D97-AF65-F5344CB8AC3E}">
        <p14:creationId xmlns:p14="http://schemas.microsoft.com/office/powerpoint/2010/main" val="2118393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randombar(horizontal)">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descr="6ZFIDUXZOM93LX[~PB8K`EY"/>
          <p:cNvPicPr>
            <a:picLocks noChangeAspect="1"/>
          </p:cNvPicPr>
          <p:nvPr/>
        </p:nvPicPr>
        <p:blipFill>
          <a:blip r:embed="rId2" cstate="print"/>
          <a:stretch>
            <a:fillRect/>
          </a:stretch>
        </p:blipFill>
        <p:spPr>
          <a:xfrm>
            <a:off x="192000" y="-26999"/>
            <a:ext cx="11736000" cy="3240000"/>
          </a:xfrm>
          <a:prstGeom prst="rect">
            <a:avLst/>
          </a:prstGeom>
        </p:spPr>
      </p:pic>
      <p:sp>
        <p:nvSpPr>
          <p:cNvPr id="11" name="矩形 10"/>
          <p:cNvSpPr/>
          <p:nvPr/>
        </p:nvSpPr>
        <p:spPr>
          <a:xfrm>
            <a:off x="192000" y="3141000"/>
            <a:ext cx="12168000" cy="3757439"/>
          </a:xfrm>
          <a:prstGeom prst="rect">
            <a:avLst/>
          </a:prstGeom>
        </p:spPr>
        <p:txBody>
          <a:bodyPr wrap="square">
            <a:spAutoFit/>
          </a:bodyPr>
          <a:lstStyle/>
          <a:p>
            <a:pPr>
              <a:lnSpc>
                <a:spcPct val="150000"/>
              </a:lnSpc>
              <a:spcBef>
                <a:spcPts val="800"/>
              </a:spcBef>
              <a:spcAft>
                <a:spcPts val="800"/>
              </a:spcAft>
            </a:pPr>
            <a:r>
              <a:rPr lang="zh-CN" altLang="zh-CN" sz="1600" dirty="0">
                <a:solidFill>
                  <a:srgbClr val="000000"/>
                </a:solidFill>
                <a:latin typeface="+mn-ea"/>
                <a:cs typeface="Arial" panose="020B0604020202020204" pitchFamily="34" charset="0"/>
              </a:rPr>
              <a:t>　</a:t>
            </a:r>
            <a:r>
              <a:rPr lang="zh-CN" altLang="zh-CN" sz="1600" dirty="0">
                <a:solidFill>
                  <a:srgbClr val="FF0000"/>
                </a:solidFill>
                <a:latin typeface="+mn-ea"/>
                <a:cs typeface="Arial" panose="020B0604020202020204" pitchFamily="34" charset="0"/>
              </a:rPr>
              <a:t>第一条　为加强医疗机构临床用血管理，推进临床科学合理用血，保护血液资源，保障临床用血安全和医疗质量，根据《</a:t>
            </a:r>
            <a:r>
              <a:rPr lang="en-US" altLang="zh-CN" sz="1600" u="sng" dirty="0" err="1">
                <a:solidFill>
                  <a:srgbClr val="FF0000"/>
                </a:solidFill>
                <a:latin typeface="+mn-ea"/>
                <a:cs typeface="宋体" panose="02010600030101010101" pitchFamily="2" charset="-122"/>
                <a:hlinkClick r:id="rId3"/>
              </a:rPr>
              <a:t>中华人民共和国献血法</a:t>
            </a:r>
            <a:r>
              <a:rPr lang="zh-CN" altLang="zh-CN" sz="1600" dirty="0">
                <a:solidFill>
                  <a:srgbClr val="FF0000"/>
                </a:solidFill>
                <a:latin typeface="+mn-ea"/>
                <a:cs typeface="Arial" panose="020B0604020202020204" pitchFamily="34" charset="0"/>
              </a:rPr>
              <a:t>》，制定本办法</a:t>
            </a:r>
            <a:r>
              <a:rPr lang="zh-CN" altLang="zh-CN" sz="1600" dirty="0" smtClean="0">
                <a:solidFill>
                  <a:srgbClr val="FF0000"/>
                </a:solidFill>
                <a:latin typeface="+mn-ea"/>
                <a:cs typeface="Arial" panose="020B0604020202020204" pitchFamily="34" charset="0"/>
              </a:rPr>
              <a:t>。</a:t>
            </a:r>
            <a:endParaRPr lang="en-US" altLang="zh-CN" sz="1600" dirty="0" smtClean="0">
              <a:solidFill>
                <a:srgbClr val="FF0000"/>
              </a:solidFill>
              <a:latin typeface="+mn-ea"/>
              <a:cs typeface="Arial" panose="020B0604020202020204" pitchFamily="34" charset="0"/>
            </a:endParaRPr>
          </a:p>
          <a:p>
            <a:pPr>
              <a:lnSpc>
                <a:spcPts val="1100"/>
              </a:lnSpc>
              <a:spcBef>
                <a:spcPts val="800"/>
              </a:spcBef>
              <a:spcAft>
                <a:spcPts val="800"/>
              </a:spcAft>
            </a:pPr>
            <a:r>
              <a:rPr lang="zh-CN" altLang="zh-CN" sz="1600" dirty="0">
                <a:solidFill>
                  <a:srgbClr val="FF0000"/>
                </a:solidFill>
                <a:latin typeface="+mn-ea"/>
              </a:rPr>
              <a:t>　　第十四条　医疗机构应当科学制订临床用血计划，建立临床合理用血的评价制度，提高临床合理用血水平。</a:t>
            </a:r>
          </a:p>
          <a:p>
            <a:pPr>
              <a:lnSpc>
                <a:spcPts val="1100"/>
              </a:lnSpc>
              <a:spcBef>
                <a:spcPts val="800"/>
              </a:spcBef>
              <a:spcAft>
                <a:spcPts val="800"/>
              </a:spcAft>
            </a:pPr>
            <a:r>
              <a:rPr lang="zh-CN" altLang="zh-CN" sz="1600" dirty="0">
                <a:solidFill>
                  <a:srgbClr val="FF0000"/>
                </a:solidFill>
                <a:latin typeface="+mn-ea"/>
              </a:rPr>
              <a:t>　　第十七条　医疗机构应当在血液发放和输血时进行核对，并指定医务人员负责血液的收领、发放工作。</a:t>
            </a:r>
          </a:p>
          <a:p>
            <a:pPr>
              <a:lnSpc>
                <a:spcPts val="1100"/>
              </a:lnSpc>
              <a:spcBef>
                <a:spcPts val="800"/>
              </a:spcBef>
              <a:spcAft>
                <a:spcPts val="800"/>
              </a:spcAft>
            </a:pPr>
            <a:r>
              <a:rPr lang="zh-CN" altLang="zh-CN" sz="1600" dirty="0">
                <a:solidFill>
                  <a:srgbClr val="FF0000"/>
                </a:solidFill>
                <a:latin typeface="+mn-ea"/>
              </a:rPr>
              <a:t>第二十条　医疗机构应当建立临床用血申请管理制度。</a:t>
            </a:r>
          </a:p>
          <a:p>
            <a:pPr>
              <a:lnSpc>
                <a:spcPct val="150000"/>
              </a:lnSpc>
              <a:spcBef>
                <a:spcPts val="800"/>
              </a:spcBef>
              <a:spcAft>
                <a:spcPts val="800"/>
              </a:spcAft>
            </a:pPr>
            <a:r>
              <a:rPr lang="zh-CN" altLang="zh-CN" sz="1600" dirty="0">
                <a:solidFill>
                  <a:srgbClr val="FF0000"/>
                </a:solidFill>
                <a:latin typeface="+mn-ea"/>
              </a:rPr>
              <a:t>　　第二十五条　医疗机构应当根据国家有关法律法规和规范建立临床用血不良事件监测报告制度。临床发现输血不良反应后，应当积极救治患者，及时向有关部门报告，并做好观察和记录。</a:t>
            </a:r>
          </a:p>
          <a:p>
            <a:pPr>
              <a:lnSpc>
                <a:spcPct val="150000"/>
              </a:lnSpc>
              <a:spcBef>
                <a:spcPts val="800"/>
              </a:spcBef>
              <a:spcAft>
                <a:spcPts val="800"/>
              </a:spcAft>
            </a:pPr>
            <a:r>
              <a:rPr lang="zh-CN" altLang="zh-CN" sz="1600" dirty="0">
                <a:solidFill>
                  <a:srgbClr val="FF0000"/>
                </a:solidFill>
                <a:latin typeface="+mn-ea"/>
              </a:rPr>
              <a:t>　第二十八条　医疗机构应当建立临床用血医学文书管理制度，确保临床用血信息客观真实、完整、可追溯。医师应当将患者输血适应证的评估、输血过程和输血后疗效评价情况记入病历；临床输血治疗知情同意书、输血记录单等随病历保存。</a:t>
            </a:r>
            <a:endParaRPr lang="zh-CN" altLang="zh-CN" sz="1600" dirty="0">
              <a:solidFill>
                <a:srgbClr val="FF0000"/>
              </a:solidFill>
              <a:latin typeface="+mn-ea"/>
              <a:cs typeface="宋体" panose="02010600030101010101" pitchFamily="2" charset="-122"/>
            </a:endParaRPr>
          </a:p>
        </p:txBody>
      </p:sp>
    </p:spTree>
    <p:extLst>
      <p:ext uri="{BB962C8B-B14F-4D97-AF65-F5344CB8AC3E}">
        <p14:creationId xmlns:p14="http://schemas.microsoft.com/office/powerpoint/2010/main" val="124115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7G_N8`$QFW_G53{`HC}TOP"/>
          <p:cNvPicPr>
            <a:picLocks noChangeAspect="1"/>
          </p:cNvPicPr>
          <p:nvPr/>
        </p:nvPicPr>
        <p:blipFill>
          <a:blip r:embed="rId2" cstate="print"/>
          <a:stretch>
            <a:fillRect/>
          </a:stretch>
        </p:blipFill>
        <p:spPr>
          <a:xfrm>
            <a:off x="192000" y="117000"/>
            <a:ext cx="11808000" cy="3744000"/>
          </a:xfrm>
          <a:prstGeom prst="rect">
            <a:avLst/>
          </a:prstGeom>
        </p:spPr>
      </p:pic>
      <p:sp>
        <p:nvSpPr>
          <p:cNvPr id="11" name="矩形 10"/>
          <p:cNvSpPr/>
          <p:nvPr/>
        </p:nvSpPr>
        <p:spPr>
          <a:xfrm>
            <a:off x="192000" y="4077000"/>
            <a:ext cx="11808000" cy="2492990"/>
          </a:xfrm>
          <a:prstGeom prst="rect">
            <a:avLst/>
          </a:prstGeom>
        </p:spPr>
        <p:txBody>
          <a:bodyPr wrap="square">
            <a:spAutoFit/>
          </a:bodyPr>
          <a:lstStyle/>
          <a:p>
            <a:pPr algn="just">
              <a:spcAft>
                <a:spcPts val="600"/>
              </a:spcAft>
            </a:pPr>
            <a:r>
              <a:rPr lang="en-US" altLang="zh-CN" kern="0" dirty="0">
                <a:solidFill>
                  <a:srgbClr val="FF0000"/>
                </a:solidFill>
                <a:latin typeface="Calibri" panose="020F0502020204030204" pitchFamily="34" charset="0"/>
                <a:cs typeface="Times New Roman" panose="02020603050405020304" pitchFamily="18" charset="0"/>
              </a:rPr>
              <a:t>4</a:t>
            </a:r>
            <a:r>
              <a:rPr lang="zh-CN" altLang="zh-CN" kern="0" dirty="0">
                <a:solidFill>
                  <a:srgbClr val="FF0000"/>
                </a:solidFill>
                <a:latin typeface="Calibri" panose="020F0502020204030204" pitchFamily="34" charset="0"/>
                <a:cs typeface="Times New Roman" panose="02020603050405020304" pitchFamily="18" charset="0"/>
              </a:rPr>
              <a:t>．</a:t>
            </a:r>
            <a:r>
              <a:rPr lang="en-US" altLang="zh-CN" kern="0" dirty="0">
                <a:solidFill>
                  <a:srgbClr val="FF0000"/>
                </a:solidFill>
                <a:latin typeface="Calibri" panose="020F0502020204030204" pitchFamily="34" charset="0"/>
                <a:cs typeface="Times New Roman" panose="02020603050405020304" pitchFamily="18" charset="0"/>
              </a:rPr>
              <a:t>19</a:t>
            </a:r>
            <a:r>
              <a:rPr lang="zh-CN" altLang="zh-CN" kern="0" dirty="0">
                <a:solidFill>
                  <a:srgbClr val="FF0000"/>
                </a:solidFill>
                <a:latin typeface="Calibri" panose="020F0502020204030204" pitchFamily="34" charset="0"/>
                <a:cs typeface="Times New Roman" panose="02020603050405020304" pitchFamily="18" charset="0"/>
              </a:rPr>
              <a:t>．</a:t>
            </a:r>
            <a:r>
              <a:rPr lang="en-US" altLang="zh-CN" kern="0" dirty="0">
                <a:solidFill>
                  <a:srgbClr val="FF0000"/>
                </a:solidFill>
                <a:latin typeface="Calibri" panose="020F0502020204030204" pitchFamily="34" charset="0"/>
                <a:cs typeface="Times New Roman" panose="02020603050405020304" pitchFamily="18" charset="0"/>
              </a:rPr>
              <a:t>1</a:t>
            </a:r>
            <a:r>
              <a:rPr lang="zh-CN" altLang="zh-CN" kern="0" dirty="0">
                <a:solidFill>
                  <a:srgbClr val="FF0000"/>
                </a:solidFill>
                <a:latin typeface="Calibri" panose="020F0502020204030204" pitchFamily="34" charset="0"/>
                <a:cs typeface="Times New Roman" panose="02020603050405020304" pitchFamily="18" charset="0"/>
              </a:rPr>
              <a:t>．</a:t>
            </a:r>
            <a:r>
              <a:rPr lang="en-US" altLang="zh-CN" kern="0" dirty="0">
                <a:solidFill>
                  <a:srgbClr val="FF0000"/>
                </a:solidFill>
                <a:latin typeface="Calibri" panose="020F0502020204030204" pitchFamily="34" charset="0"/>
                <a:cs typeface="Times New Roman" panose="02020603050405020304" pitchFamily="18" charset="0"/>
              </a:rPr>
              <a:t>3</a:t>
            </a:r>
            <a:r>
              <a:rPr lang="zh-CN" altLang="zh-CN" kern="0" dirty="0">
                <a:solidFill>
                  <a:srgbClr val="FF0000"/>
                </a:solidFill>
                <a:latin typeface="仿宋_GB2312"/>
                <a:cs typeface="??_GB2312"/>
              </a:rPr>
              <a:t>制定医院用血计划，实行用血申请分级管理，建立临床用血评价公示制度</a:t>
            </a:r>
            <a:r>
              <a:rPr lang="zh-CN" altLang="zh-CN" kern="0" dirty="0" smtClean="0">
                <a:solidFill>
                  <a:srgbClr val="FF0000"/>
                </a:solidFill>
                <a:latin typeface="仿宋_GB2312"/>
                <a:cs typeface="??_GB2312"/>
              </a:rPr>
              <a:t>。</a:t>
            </a:r>
            <a:endParaRPr lang="en-US" altLang="zh-CN" kern="0" dirty="0" smtClean="0">
              <a:solidFill>
                <a:srgbClr val="FF0000"/>
              </a:solidFill>
              <a:latin typeface="仿宋_GB2312"/>
              <a:cs typeface="??_GB2312"/>
            </a:endParaRPr>
          </a:p>
          <a:p>
            <a:pPr algn="just">
              <a:spcAft>
                <a:spcPts val="600"/>
              </a:spcAft>
            </a:pPr>
            <a:r>
              <a:rPr lang="en-US" altLang="zh-CN" dirty="0">
                <a:solidFill>
                  <a:srgbClr val="FF0000"/>
                </a:solidFill>
              </a:rPr>
              <a:t>4</a:t>
            </a:r>
            <a:r>
              <a:rPr lang="zh-CN" altLang="zh-CN" dirty="0">
                <a:solidFill>
                  <a:srgbClr val="FF0000"/>
                </a:solidFill>
              </a:rPr>
              <a:t>．</a:t>
            </a:r>
            <a:r>
              <a:rPr lang="en-US" altLang="zh-CN" dirty="0">
                <a:solidFill>
                  <a:srgbClr val="FF0000"/>
                </a:solidFill>
              </a:rPr>
              <a:t>19</a:t>
            </a:r>
            <a:r>
              <a:rPr lang="zh-CN" altLang="zh-CN" dirty="0">
                <a:solidFill>
                  <a:srgbClr val="FF0000"/>
                </a:solidFill>
              </a:rPr>
              <a:t>．</a:t>
            </a:r>
            <a:r>
              <a:rPr lang="en-US" altLang="zh-CN" dirty="0">
                <a:solidFill>
                  <a:srgbClr val="FF0000"/>
                </a:solidFill>
              </a:rPr>
              <a:t>3</a:t>
            </a:r>
            <a:r>
              <a:rPr lang="zh-CN" altLang="zh-CN" dirty="0">
                <a:solidFill>
                  <a:srgbClr val="FF0000"/>
                </a:solidFill>
              </a:rPr>
              <a:t>．</a:t>
            </a:r>
            <a:r>
              <a:rPr lang="en-US" altLang="zh-CN" dirty="0">
                <a:solidFill>
                  <a:srgbClr val="FF0000"/>
                </a:solidFill>
              </a:rPr>
              <a:t>2</a:t>
            </a:r>
            <a:r>
              <a:rPr lang="zh-CN" altLang="zh-CN" dirty="0">
                <a:solidFill>
                  <a:srgbClr val="FF0000"/>
                </a:solidFill>
              </a:rPr>
              <a:t>执行输血前相关检测规定，输血前向患者及其</a:t>
            </a:r>
          </a:p>
          <a:p>
            <a:pPr algn="just">
              <a:spcAft>
                <a:spcPts val="600"/>
              </a:spcAft>
            </a:pPr>
            <a:r>
              <a:rPr lang="en-US" altLang="zh-CN" dirty="0">
                <a:solidFill>
                  <a:srgbClr val="FF0000"/>
                </a:solidFill>
              </a:rPr>
              <a:t>4</a:t>
            </a:r>
            <a:r>
              <a:rPr lang="zh-CN" altLang="zh-CN" dirty="0">
                <a:solidFill>
                  <a:srgbClr val="FF0000"/>
                </a:solidFill>
              </a:rPr>
              <a:t>．</a:t>
            </a:r>
            <a:r>
              <a:rPr lang="en-US" altLang="zh-CN" dirty="0">
                <a:solidFill>
                  <a:srgbClr val="FF0000"/>
                </a:solidFill>
              </a:rPr>
              <a:t>19</a:t>
            </a:r>
            <a:r>
              <a:rPr lang="zh-CN" altLang="zh-CN" dirty="0">
                <a:solidFill>
                  <a:srgbClr val="FF0000"/>
                </a:solidFill>
              </a:rPr>
              <a:t>．</a:t>
            </a:r>
            <a:r>
              <a:rPr lang="en-US" altLang="zh-CN" dirty="0">
                <a:solidFill>
                  <a:srgbClr val="FF0000"/>
                </a:solidFill>
              </a:rPr>
              <a:t>3</a:t>
            </a:r>
            <a:r>
              <a:rPr lang="zh-CN" altLang="zh-CN" dirty="0">
                <a:solidFill>
                  <a:srgbClr val="FF0000"/>
                </a:solidFill>
              </a:rPr>
              <a:t>．</a:t>
            </a:r>
            <a:r>
              <a:rPr lang="en-US" altLang="zh-CN" dirty="0">
                <a:solidFill>
                  <a:srgbClr val="FF0000"/>
                </a:solidFill>
              </a:rPr>
              <a:t>3</a:t>
            </a:r>
            <a:r>
              <a:rPr lang="zh-CN" altLang="zh-CN" dirty="0">
                <a:solidFill>
                  <a:srgbClr val="FF0000"/>
                </a:solidFill>
              </a:rPr>
              <a:t>有临床用血前评估和用血后效果评价制度，严格掌握输血适应证，做到安全、有效、科学用血。</a:t>
            </a:r>
          </a:p>
          <a:p>
            <a:pPr algn="just">
              <a:spcAft>
                <a:spcPts val="600"/>
              </a:spcAft>
            </a:pPr>
            <a:r>
              <a:rPr lang="en-US" altLang="zh-CN" dirty="0">
                <a:solidFill>
                  <a:srgbClr val="FF0000"/>
                </a:solidFill>
              </a:rPr>
              <a:t>4</a:t>
            </a:r>
            <a:r>
              <a:rPr lang="zh-CN" altLang="zh-CN" dirty="0">
                <a:solidFill>
                  <a:srgbClr val="FF0000"/>
                </a:solidFill>
              </a:rPr>
              <a:t>．</a:t>
            </a:r>
            <a:r>
              <a:rPr lang="en-US" altLang="zh-CN" dirty="0">
                <a:solidFill>
                  <a:srgbClr val="FF0000"/>
                </a:solidFill>
              </a:rPr>
              <a:t>19</a:t>
            </a:r>
            <a:r>
              <a:rPr lang="zh-CN" altLang="zh-CN" dirty="0">
                <a:solidFill>
                  <a:srgbClr val="FF0000"/>
                </a:solidFill>
              </a:rPr>
              <a:t>．</a:t>
            </a:r>
            <a:r>
              <a:rPr lang="en-US" altLang="zh-CN" dirty="0">
                <a:solidFill>
                  <a:srgbClr val="FF0000"/>
                </a:solidFill>
              </a:rPr>
              <a:t>3</a:t>
            </a:r>
            <a:r>
              <a:rPr lang="zh-CN" altLang="zh-CN" dirty="0">
                <a:solidFill>
                  <a:srgbClr val="FF0000"/>
                </a:solidFill>
              </a:rPr>
              <a:t>．</a:t>
            </a:r>
            <a:r>
              <a:rPr lang="en-US" altLang="zh-CN" dirty="0">
                <a:solidFill>
                  <a:srgbClr val="FF0000"/>
                </a:solidFill>
              </a:rPr>
              <a:t>5 </a:t>
            </a:r>
            <a:r>
              <a:rPr lang="en-US" altLang="zh-CN" dirty="0" err="1">
                <a:solidFill>
                  <a:srgbClr val="FF0000"/>
                </a:solidFill>
                <a:hlinkClick r:id="rId3"/>
              </a:rPr>
              <a:t>输血治疗病程记录</a:t>
            </a:r>
            <a:r>
              <a:rPr lang="zh-CN" altLang="zh-CN" dirty="0">
                <a:solidFill>
                  <a:srgbClr val="FF0000"/>
                </a:solidFill>
              </a:rPr>
              <a:t>完整详细</a:t>
            </a:r>
          </a:p>
          <a:p>
            <a:pPr algn="just">
              <a:spcAft>
                <a:spcPts val="600"/>
              </a:spcAft>
            </a:pPr>
            <a:r>
              <a:rPr lang="en-US" altLang="zh-CN" dirty="0">
                <a:solidFill>
                  <a:srgbClr val="FF0000"/>
                </a:solidFill>
              </a:rPr>
              <a:t>4</a:t>
            </a:r>
            <a:r>
              <a:rPr lang="zh-CN" altLang="zh-CN" dirty="0">
                <a:solidFill>
                  <a:srgbClr val="FF0000"/>
                </a:solidFill>
              </a:rPr>
              <a:t>．</a:t>
            </a:r>
            <a:r>
              <a:rPr lang="en-US" altLang="zh-CN" dirty="0">
                <a:solidFill>
                  <a:srgbClr val="FF0000"/>
                </a:solidFill>
              </a:rPr>
              <a:t>19</a:t>
            </a:r>
            <a:r>
              <a:rPr lang="zh-CN" altLang="zh-CN" dirty="0">
                <a:solidFill>
                  <a:srgbClr val="FF0000"/>
                </a:solidFill>
              </a:rPr>
              <a:t>．</a:t>
            </a:r>
            <a:r>
              <a:rPr lang="en-US" altLang="zh-CN" dirty="0">
                <a:solidFill>
                  <a:srgbClr val="FF0000"/>
                </a:solidFill>
              </a:rPr>
              <a:t>4</a:t>
            </a:r>
            <a:r>
              <a:rPr lang="zh-CN" altLang="zh-CN" dirty="0">
                <a:solidFill>
                  <a:srgbClr val="FF0000"/>
                </a:solidFill>
              </a:rPr>
              <a:t>．</a:t>
            </a:r>
            <a:r>
              <a:rPr lang="en-US" altLang="zh-CN" dirty="0">
                <a:solidFill>
                  <a:srgbClr val="FF0000"/>
                </a:solidFill>
              </a:rPr>
              <a:t>1</a:t>
            </a:r>
            <a:r>
              <a:rPr lang="zh-CN" altLang="zh-CN" dirty="0">
                <a:solidFill>
                  <a:srgbClr val="FF0000"/>
                </a:solidFill>
              </a:rPr>
              <a:t>落实临床用血申请、申请审核制度，履行用血报批手续。</a:t>
            </a:r>
          </a:p>
          <a:p>
            <a:pPr algn="just">
              <a:spcAft>
                <a:spcPts val="600"/>
              </a:spcAft>
            </a:pPr>
            <a:r>
              <a:rPr lang="en-US" altLang="zh-CN" dirty="0">
                <a:solidFill>
                  <a:srgbClr val="FF0000"/>
                </a:solidFill>
              </a:rPr>
              <a:t>4</a:t>
            </a:r>
            <a:r>
              <a:rPr lang="zh-CN" altLang="zh-CN" dirty="0">
                <a:solidFill>
                  <a:srgbClr val="FF0000"/>
                </a:solidFill>
              </a:rPr>
              <a:t>．</a:t>
            </a:r>
            <a:r>
              <a:rPr lang="en-US" altLang="zh-CN" dirty="0">
                <a:solidFill>
                  <a:srgbClr val="FF0000"/>
                </a:solidFill>
              </a:rPr>
              <a:t>19</a:t>
            </a:r>
            <a:r>
              <a:rPr lang="zh-CN" altLang="zh-CN" dirty="0">
                <a:solidFill>
                  <a:srgbClr val="FF0000"/>
                </a:solidFill>
              </a:rPr>
              <a:t>．</a:t>
            </a:r>
            <a:r>
              <a:rPr lang="en-US" altLang="zh-CN" dirty="0">
                <a:solidFill>
                  <a:srgbClr val="FF0000"/>
                </a:solidFill>
              </a:rPr>
              <a:t>4</a:t>
            </a:r>
            <a:r>
              <a:rPr lang="zh-CN" altLang="zh-CN" dirty="0">
                <a:solidFill>
                  <a:srgbClr val="FF0000"/>
                </a:solidFill>
              </a:rPr>
              <a:t>．</a:t>
            </a:r>
            <a:r>
              <a:rPr lang="en-US" altLang="zh-CN" dirty="0">
                <a:solidFill>
                  <a:srgbClr val="FF0000"/>
                </a:solidFill>
              </a:rPr>
              <a:t>2</a:t>
            </a:r>
            <a:r>
              <a:rPr lang="zh-CN" altLang="zh-CN" dirty="0">
                <a:solidFill>
                  <a:srgbClr val="FF0000"/>
                </a:solidFill>
              </a:rPr>
              <a:t>建立输血管理信息系统，做好血液入库、贮存和发放管理。</a:t>
            </a:r>
          </a:p>
          <a:p>
            <a:pPr algn="just">
              <a:spcAft>
                <a:spcPts val="600"/>
              </a:spcAft>
            </a:pPr>
            <a:r>
              <a:rPr lang="en-US" altLang="zh-CN" dirty="0">
                <a:solidFill>
                  <a:srgbClr val="FF0000"/>
                </a:solidFill>
              </a:rPr>
              <a:t>4</a:t>
            </a:r>
            <a:r>
              <a:rPr lang="zh-CN" altLang="zh-CN" dirty="0">
                <a:solidFill>
                  <a:srgbClr val="FF0000"/>
                </a:solidFill>
              </a:rPr>
              <a:t>．</a:t>
            </a:r>
            <a:r>
              <a:rPr lang="en-US" altLang="zh-CN" dirty="0">
                <a:solidFill>
                  <a:srgbClr val="FF0000"/>
                </a:solidFill>
              </a:rPr>
              <a:t>19</a:t>
            </a:r>
            <a:r>
              <a:rPr lang="zh-CN" altLang="zh-CN" dirty="0">
                <a:solidFill>
                  <a:srgbClr val="FF0000"/>
                </a:solidFill>
              </a:rPr>
              <a:t>．</a:t>
            </a:r>
            <a:r>
              <a:rPr lang="en-US" altLang="zh-CN" dirty="0">
                <a:solidFill>
                  <a:srgbClr val="FF0000"/>
                </a:solidFill>
              </a:rPr>
              <a:t>5</a:t>
            </a:r>
            <a:r>
              <a:rPr lang="zh-CN" altLang="zh-CN" dirty="0">
                <a:solidFill>
                  <a:srgbClr val="FF0000"/>
                </a:solidFill>
              </a:rPr>
              <a:t>．</a:t>
            </a:r>
            <a:r>
              <a:rPr lang="en-US" altLang="zh-CN" dirty="0">
                <a:solidFill>
                  <a:srgbClr val="FF0000"/>
                </a:solidFill>
              </a:rPr>
              <a:t>2</a:t>
            </a:r>
            <a:r>
              <a:rPr lang="zh-CN" altLang="zh-CN" dirty="0">
                <a:solidFill>
                  <a:srgbClr val="FF0000"/>
                </a:solidFill>
              </a:rPr>
              <a:t>有临床输血过程的质量管理监控及效果评价的制度与流程。（</a:t>
            </a:r>
            <a:r>
              <a:rPr lang="en-US" altLang="zh-CN" dirty="0">
                <a:solidFill>
                  <a:srgbClr val="FF0000"/>
                </a:solidFill>
              </a:rPr>
              <a:t>★</a:t>
            </a:r>
            <a:r>
              <a:rPr lang="zh-CN" altLang="zh-CN" dirty="0" smtClean="0">
                <a:solidFill>
                  <a:srgbClr val="FF0000"/>
                </a:solidFill>
              </a:rPr>
              <a:t>）</a:t>
            </a:r>
            <a:endParaRPr lang="zh-CN" altLang="zh-CN" dirty="0">
              <a:solidFill>
                <a:srgbClr val="FF0000"/>
              </a:solidFill>
            </a:endParaRPr>
          </a:p>
        </p:txBody>
      </p:sp>
    </p:spTree>
    <p:extLst>
      <p:ext uri="{BB962C8B-B14F-4D97-AF65-F5344CB8AC3E}">
        <p14:creationId xmlns:p14="http://schemas.microsoft.com/office/powerpoint/2010/main" val="391462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descr="%L%NH%OLK_5[($)4SXROY(V"/>
          <p:cNvPicPr>
            <a:picLocks noChangeAspect="1"/>
          </p:cNvPicPr>
          <p:nvPr/>
        </p:nvPicPr>
        <p:blipFill>
          <a:blip r:embed="rId2" cstate="print"/>
          <a:stretch>
            <a:fillRect/>
          </a:stretch>
        </p:blipFill>
        <p:spPr>
          <a:xfrm>
            <a:off x="336000" y="45000"/>
            <a:ext cx="11592000" cy="3384000"/>
          </a:xfrm>
          <a:prstGeom prst="rect">
            <a:avLst/>
          </a:prstGeom>
        </p:spPr>
      </p:pic>
      <p:graphicFrame>
        <p:nvGraphicFramePr>
          <p:cNvPr id="2" name="表格 1"/>
          <p:cNvGraphicFramePr>
            <a:graphicFrameLocks noGrp="1"/>
          </p:cNvGraphicFramePr>
          <p:nvPr>
            <p:extLst>
              <p:ext uri="{D42A27DB-BD31-4B8C-83A1-F6EECF244321}">
                <p14:modId xmlns:p14="http://schemas.microsoft.com/office/powerpoint/2010/main" val="1621228125"/>
              </p:ext>
            </p:extLst>
          </p:nvPr>
        </p:nvGraphicFramePr>
        <p:xfrm>
          <a:off x="336000" y="3501000"/>
          <a:ext cx="11736000" cy="3239999"/>
        </p:xfrm>
        <a:graphic>
          <a:graphicData uri="http://schemas.openxmlformats.org/drawingml/2006/table">
            <a:tbl>
              <a:tblPr firstRow="1" bandRow="1">
                <a:tableStyleId>{BC89EF96-8CEA-46FF-86C4-4CE0E7609802}</a:tableStyleId>
              </a:tblPr>
              <a:tblGrid>
                <a:gridCol w="5868000"/>
                <a:gridCol w="5868000"/>
              </a:tblGrid>
              <a:tr h="54233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b="1" dirty="0" smtClean="0">
                          <a:solidFill>
                            <a:srgbClr val="FF0000"/>
                          </a:solidFill>
                          <a:sym typeface="+mn-ea"/>
                        </a:rPr>
                        <a:t>1</a:t>
                      </a:r>
                      <a:r>
                        <a:rPr lang="zh-CN" altLang="en-US" sz="1400" b="1" dirty="0" smtClean="0">
                          <a:solidFill>
                            <a:srgbClr val="FF0000"/>
                          </a:solidFill>
                          <a:sym typeface="+mn-ea"/>
                        </a:rPr>
                        <a:t>、制定血液字典，通过提供查询工具使血液数据供临床科室共享：</a:t>
                      </a:r>
                      <a:r>
                        <a:rPr lang="en-US" altLang="zh-CN" sz="1400" b="1" dirty="0" smtClean="0">
                          <a:solidFill>
                            <a:srgbClr val="FF0000"/>
                          </a:solidFill>
                          <a:sym typeface="+mn-ea"/>
                        </a:rPr>
                        <a:t>3</a:t>
                      </a:r>
                      <a:r>
                        <a:rPr lang="zh-CN" altLang="en-US" sz="1400" b="1" dirty="0" smtClean="0">
                          <a:solidFill>
                            <a:srgbClr val="FF0000"/>
                          </a:solidFill>
                          <a:sym typeface="+mn-ea"/>
                        </a:rPr>
                        <a:t>级</a:t>
                      </a:r>
                      <a:endParaRPr lang="en-US" altLang="zh-CN" sz="1400" b="1" dirty="0" smtClean="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b="1" dirty="0" smtClean="0">
                          <a:solidFill>
                            <a:srgbClr val="FF0000"/>
                          </a:solidFill>
                          <a:sym typeface="+mn-ea"/>
                        </a:rPr>
                        <a:t>7</a:t>
                      </a:r>
                      <a:r>
                        <a:rPr lang="zh-CN" altLang="en-US" sz="1400" b="1" dirty="0" smtClean="0">
                          <a:solidFill>
                            <a:srgbClr val="FF0000"/>
                          </a:solidFill>
                          <a:sym typeface="+mn-ea"/>
                        </a:rPr>
                        <a:t>、整个血库内各个环节共享数据：</a:t>
                      </a:r>
                      <a:r>
                        <a:rPr lang="en-US" altLang="zh-CN" sz="1400" b="1" dirty="0" smtClean="0">
                          <a:solidFill>
                            <a:srgbClr val="FF0000"/>
                          </a:solidFill>
                          <a:sym typeface="+mn-ea"/>
                        </a:rPr>
                        <a:t>2</a:t>
                      </a:r>
                      <a:r>
                        <a:rPr lang="zh-CN" altLang="en-US" sz="1400" b="1" dirty="0" smtClean="0">
                          <a:solidFill>
                            <a:srgbClr val="FF0000"/>
                          </a:solidFill>
                          <a:sym typeface="+mn-ea"/>
                        </a:rPr>
                        <a:t>级</a:t>
                      </a:r>
                      <a:endParaRPr lang="zh-CN" altLang="en-US" sz="1400" b="1" dirty="0" smtClean="0">
                        <a:solidFill>
                          <a:srgbClr val="FF0000"/>
                        </a:solidFill>
                      </a:endParaRPr>
                    </a:p>
                  </a:txBody>
                  <a:tcPr/>
                </a:tc>
              </a:tr>
              <a:tr h="4655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b="1" dirty="0" smtClean="0">
                          <a:solidFill>
                            <a:srgbClr val="FF0000"/>
                          </a:solidFill>
                          <a:sym typeface="+mn-ea"/>
                        </a:rPr>
                        <a:t>2</a:t>
                      </a:r>
                      <a:r>
                        <a:rPr lang="zh-CN" altLang="en-US" sz="1400" b="1" dirty="0" smtClean="0">
                          <a:solidFill>
                            <a:srgbClr val="FF0000"/>
                          </a:solidFill>
                          <a:sym typeface="+mn-ea"/>
                        </a:rPr>
                        <a:t>、库存血液情况供全院共享：</a:t>
                      </a:r>
                      <a:r>
                        <a:rPr lang="en-US" altLang="zh-CN" sz="1400" b="1" dirty="0" smtClean="0">
                          <a:solidFill>
                            <a:srgbClr val="FF0000"/>
                          </a:solidFill>
                          <a:sym typeface="+mn-ea"/>
                        </a:rPr>
                        <a:t>4</a:t>
                      </a:r>
                      <a:r>
                        <a:rPr lang="zh-CN" altLang="en-US" sz="1400" b="1" dirty="0" smtClean="0">
                          <a:solidFill>
                            <a:srgbClr val="FF0000"/>
                          </a:solidFill>
                          <a:sym typeface="+mn-ea"/>
                        </a:rPr>
                        <a:t>级</a:t>
                      </a:r>
                      <a:endParaRPr lang="zh-CN" altLang="en-US" sz="1400" b="1" dirty="0" smtClean="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b="1" dirty="0" smtClean="0">
                          <a:solidFill>
                            <a:srgbClr val="FF0000"/>
                          </a:solidFill>
                          <a:sym typeface="+mn-ea"/>
                        </a:rPr>
                        <a:t>8</a:t>
                      </a:r>
                      <a:r>
                        <a:rPr lang="zh-CN" altLang="en-US" sz="1400" b="1" dirty="0" smtClean="0">
                          <a:solidFill>
                            <a:srgbClr val="FF0000"/>
                          </a:solidFill>
                          <a:sym typeface="+mn-ea"/>
                        </a:rPr>
                        <a:t>、临床用血申请与血库共享：</a:t>
                      </a:r>
                      <a:r>
                        <a:rPr lang="en-US" altLang="zh-CN" sz="1400" b="1" dirty="0" smtClean="0">
                          <a:solidFill>
                            <a:srgbClr val="FF0000"/>
                          </a:solidFill>
                          <a:sym typeface="+mn-ea"/>
                        </a:rPr>
                        <a:t>3</a:t>
                      </a:r>
                      <a:r>
                        <a:rPr lang="zh-CN" altLang="en-US" sz="1400" b="1" dirty="0" smtClean="0">
                          <a:solidFill>
                            <a:srgbClr val="FF0000"/>
                          </a:solidFill>
                          <a:sym typeface="+mn-ea"/>
                        </a:rPr>
                        <a:t>级</a:t>
                      </a:r>
                      <a:endParaRPr lang="zh-CN" altLang="en-US" sz="1400" b="1" dirty="0" smtClean="0">
                        <a:solidFill>
                          <a:srgbClr val="FF0000"/>
                        </a:solidFill>
                      </a:endParaRPr>
                    </a:p>
                  </a:txBody>
                  <a:tcPr/>
                </a:tc>
              </a:tr>
              <a:tr h="4655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b="1" dirty="0" smtClean="0">
                          <a:solidFill>
                            <a:srgbClr val="FF0000"/>
                          </a:solidFill>
                          <a:sym typeface="+mn-ea"/>
                        </a:rPr>
                        <a:t>3</a:t>
                      </a:r>
                      <a:r>
                        <a:rPr lang="zh-CN" altLang="en-US" sz="1400" b="1" dirty="0" smtClean="0">
                          <a:solidFill>
                            <a:srgbClr val="FF0000"/>
                          </a:solidFill>
                          <a:sym typeface="+mn-ea"/>
                        </a:rPr>
                        <a:t>、血库能够查询和统计住院患者血型分布情况：</a:t>
                      </a:r>
                      <a:r>
                        <a:rPr lang="en-US" altLang="zh-CN" sz="1400" b="1" dirty="0" smtClean="0">
                          <a:solidFill>
                            <a:srgbClr val="FF0000"/>
                          </a:solidFill>
                          <a:sym typeface="+mn-ea"/>
                        </a:rPr>
                        <a:t>4</a:t>
                      </a:r>
                      <a:r>
                        <a:rPr lang="zh-CN" altLang="en-US" sz="1400" b="1" dirty="0" smtClean="0">
                          <a:solidFill>
                            <a:srgbClr val="FF0000"/>
                          </a:solidFill>
                          <a:sym typeface="+mn-ea"/>
                        </a:rPr>
                        <a:t>级</a:t>
                      </a:r>
                      <a:endParaRPr lang="zh-CN" altLang="en-US" sz="1400" b="1" dirty="0" smtClean="0">
                        <a:solidFill>
                          <a:srgbClr val="FF0000"/>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b="1" dirty="0" smtClean="0">
                          <a:solidFill>
                            <a:srgbClr val="FF0000"/>
                          </a:solidFill>
                          <a:sym typeface="+mn-ea"/>
                        </a:rPr>
                        <a:t>9</a:t>
                      </a:r>
                      <a:r>
                        <a:rPr lang="zh-CN" altLang="en-US" sz="1400" b="1" dirty="0" smtClean="0">
                          <a:solidFill>
                            <a:srgbClr val="FF0000"/>
                          </a:solidFill>
                          <a:sym typeface="+mn-ea"/>
                        </a:rPr>
                        <a:t>、配血情况、用血记录在全院共享，供临床科室、收费部门使用：</a:t>
                      </a:r>
                      <a:r>
                        <a:rPr lang="en-US" altLang="zh-CN" sz="1400" b="1" dirty="0" smtClean="0">
                          <a:solidFill>
                            <a:srgbClr val="FF0000"/>
                          </a:solidFill>
                          <a:sym typeface="+mn-ea"/>
                        </a:rPr>
                        <a:t>3</a:t>
                      </a:r>
                      <a:r>
                        <a:rPr lang="zh-CN" altLang="en-US" sz="1400" b="1" dirty="0" smtClean="0">
                          <a:solidFill>
                            <a:srgbClr val="FF0000"/>
                          </a:solidFill>
                          <a:sym typeface="+mn-ea"/>
                        </a:rPr>
                        <a:t>级 </a:t>
                      </a:r>
                      <a:endParaRPr lang="en-US" altLang="zh-CN" sz="1400" b="1" dirty="0" smtClean="0">
                        <a:solidFill>
                          <a:srgbClr val="FF0000"/>
                        </a:solidFill>
                        <a:sym typeface="+mn-ea"/>
                      </a:endParaRPr>
                    </a:p>
                  </a:txBody>
                  <a:tcPr/>
                </a:tc>
              </a:tr>
              <a:tr h="6505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b="1" dirty="0" smtClean="0">
                          <a:solidFill>
                            <a:srgbClr val="FF0000"/>
                          </a:solidFill>
                          <a:sym typeface="+mn-ea"/>
                        </a:rPr>
                        <a:t>4</a:t>
                      </a:r>
                      <a:r>
                        <a:rPr lang="zh-CN" altLang="en-US" sz="1400" b="1" dirty="0" smtClean="0">
                          <a:solidFill>
                            <a:srgbClr val="FF0000"/>
                          </a:solidFill>
                          <a:sym typeface="+mn-ea"/>
                        </a:rPr>
                        <a:t>、具有根据住院患者血型分布情况提供配置血液库存的知识库和处理工具：</a:t>
                      </a:r>
                      <a:r>
                        <a:rPr lang="en-US" altLang="zh-CN" sz="1400" b="1" dirty="0" smtClean="0">
                          <a:solidFill>
                            <a:srgbClr val="FF0000"/>
                          </a:solidFill>
                          <a:sym typeface="+mn-ea"/>
                        </a:rPr>
                        <a:t>5</a:t>
                      </a:r>
                      <a:r>
                        <a:rPr lang="zh-CN" altLang="en-US" sz="1400" b="1" dirty="0" smtClean="0">
                          <a:solidFill>
                            <a:srgbClr val="FF0000"/>
                          </a:solidFill>
                          <a:sym typeface="+mn-ea"/>
                        </a:rPr>
                        <a:t>级</a:t>
                      </a:r>
                      <a:endParaRPr lang="zh-CN" altLang="en-US" sz="1400" b="1" dirty="0" smtClean="0">
                        <a:solidFill>
                          <a:srgbClr val="FF0000"/>
                        </a:solidFill>
                      </a:endParaRPr>
                    </a:p>
                  </a:txBody>
                  <a:tcPr/>
                </a:tc>
                <a:tc>
                  <a:txBody>
                    <a:bodyPr/>
                    <a:lstStyle/>
                    <a:p>
                      <a:r>
                        <a:rPr lang="en-US" altLang="zh-CN" sz="1400" b="1" dirty="0" smtClean="0">
                          <a:solidFill>
                            <a:srgbClr val="FF0000"/>
                          </a:solidFill>
                          <a:sym typeface="+mn-ea"/>
                        </a:rPr>
                        <a:t>10</a:t>
                      </a:r>
                      <a:r>
                        <a:rPr lang="zh-CN" altLang="en-US" sz="1400" b="1" dirty="0" smtClean="0">
                          <a:solidFill>
                            <a:srgbClr val="FF0000"/>
                          </a:solidFill>
                          <a:sym typeface="+mn-ea"/>
                        </a:rPr>
                        <a:t>、临床申请用血、血库配血时，有与患者用血相关的信息提示，帮助医师完成血液配型工作：</a:t>
                      </a:r>
                      <a:r>
                        <a:rPr lang="en-US" altLang="zh-CN" sz="1400" b="1" dirty="0" smtClean="0">
                          <a:solidFill>
                            <a:srgbClr val="FF0000"/>
                          </a:solidFill>
                          <a:sym typeface="+mn-ea"/>
                        </a:rPr>
                        <a:t>4</a:t>
                      </a:r>
                      <a:r>
                        <a:rPr lang="zh-CN" altLang="en-US" sz="1400" b="1" dirty="0" smtClean="0">
                          <a:solidFill>
                            <a:srgbClr val="FF0000"/>
                          </a:solidFill>
                          <a:sym typeface="+mn-ea"/>
                        </a:rPr>
                        <a:t>级 指征设置</a:t>
                      </a:r>
                      <a:endParaRPr lang="zh-CN" altLang="en-US" sz="1400" b="1" dirty="0"/>
                    </a:p>
                  </a:txBody>
                  <a:tcPr/>
                </a:tc>
              </a:tr>
              <a:tr h="650501">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b="1" dirty="0" smtClean="0">
                          <a:solidFill>
                            <a:srgbClr val="FF0000"/>
                          </a:solidFill>
                          <a:sym typeface="+mn-ea"/>
                        </a:rPr>
                        <a:t>5</a:t>
                      </a:r>
                      <a:r>
                        <a:rPr lang="zh-CN" altLang="en-US" sz="1400" b="1" dirty="0" smtClean="0">
                          <a:solidFill>
                            <a:srgbClr val="FF0000"/>
                          </a:solidFill>
                          <a:sym typeface="+mn-ea"/>
                        </a:rPr>
                        <a:t>、使用计算机记录配血与血液使用、输血反应数据：</a:t>
                      </a:r>
                      <a:r>
                        <a:rPr lang="en-US" altLang="zh-CN" sz="1400" b="1" dirty="0" smtClean="0">
                          <a:solidFill>
                            <a:srgbClr val="FF0000"/>
                          </a:solidFill>
                          <a:sym typeface="+mn-ea"/>
                        </a:rPr>
                        <a:t>1</a:t>
                      </a:r>
                      <a:r>
                        <a:rPr lang="zh-CN" altLang="en-US" sz="1400" b="1" dirty="0" smtClean="0">
                          <a:solidFill>
                            <a:srgbClr val="FF0000"/>
                          </a:solidFill>
                          <a:sym typeface="+mn-ea"/>
                        </a:rPr>
                        <a:t>级  </a:t>
                      </a:r>
                      <a:endParaRPr lang="en-US" altLang="zh-CN" sz="1400" b="1" dirty="0" smtClean="0">
                        <a:solidFill>
                          <a:srgbClr val="FF0000"/>
                        </a:solidFill>
                        <a:sym typeface="+mn-ea"/>
                      </a:endParaRPr>
                    </a:p>
                    <a:p>
                      <a:endParaRPr lang="zh-CN" altLang="en-US" sz="1400" b="1"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b="1" dirty="0" smtClean="0">
                          <a:solidFill>
                            <a:srgbClr val="FF0000"/>
                          </a:solidFill>
                          <a:sym typeface="+mn-ea"/>
                        </a:rPr>
                        <a:t>11</a:t>
                      </a:r>
                      <a:r>
                        <a:rPr lang="zh-CN" altLang="en-US" sz="1400" b="1" dirty="0" smtClean="0">
                          <a:solidFill>
                            <a:srgbClr val="FF0000"/>
                          </a:solidFill>
                          <a:sym typeface="+mn-ea"/>
                        </a:rPr>
                        <a:t>、配血、血液使用记录、输血反应等数据纳入医院统一医疗记录系统：</a:t>
                      </a:r>
                      <a:r>
                        <a:rPr lang="en-US" altLang="zh-CN" sz="1400" b="1" dirty="0" smtClean="0">
                          <a:solidFill>
                            <a:srgbClr val="FF0000"/>
                          </a:solidFill>
                          <a:sym typeface="+mn-ea"/>
                        </a:rPr>
                        <a:t>5</a:t>
                      </a:r>
                      <a:r>
                        <a:rPr lang="zh-CN" altLang="en-US" sz="1400" b="1" dirty="0" smtClean="0">
                          <a:solidFill>
                            <a:srgbClr val="FF0000"/>
                          </a:solidFill>
                          <a:sym typeface="+mn-ea"/>
                        </a:rPr>
                        <a:t>级 </a:t>
                      </a:r>
                      <a:endParaRPr lang="en-US" altLang="zh-CN" sz="1400" b="1" dirty="0" smtClean="0">
                        <a:solidFill>
                          <a:srgbClr val="FF0000"/>
                        </a:solidFill>
                      </a:endParaRPr>
                    </a:p>
                  </a:txBody>
                  <a:tcPr/>
                </a:tc>
              </a:tr>
              <a:tr h="4655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b="1" dirty="0" smtClean="0">
                          <a:solidFill>
                            <a:srgbClr val="FF0000"/>
                          </a:solidFill>
                          <a:sym typeface="+mn-ea"/>
                        </a:rPr>
                        <a:t>6</a:t>
                      </a:r>
                      <a:r>
                        <a:rPr lang="zh-CN" altLang="en-US" sz="1400" b="1" dirty="0" smtClean="0">
                          <a:solidFill>
                            <a:srgbClr val="FF0000"/>
                          </a:solidFill>
                          <a:sym typeface="+mn-ea"/>
                        </a:rPr>
                        <a:t>、在血库输入用血、配血数据、用血记录、输血反应数据：</a:t>
                      </a:r>
                      <a:r>
                        <a:rPr lang="en-US" altLang="zh-CN" sz="1400" b="1" dirty="0" smtClean="0">
                          <a:solidFill>
                            <a:srgbClr val="FF0000"/>
                          </a:solidFill>
                          <a:sym typeface="+mn-ea"/>
                        </a:rPr>
                        <a:t>2</a:t>
                      </a:r>
                      <a:r>
                        <a:rPr lang="zh-CN" altLang="en-US" sz="1400" b="1" dirty="0" smtClean="0">
                          <a:solidFill>
                            <a:srgbClr val="FF0000"/>
                          </a:solidFill>
                          <a:sym typeface="+mn-ea"/>
                        </a:rPr>
                        <a:t>级  </a:t>
                      </a:r>
                      <a:endParaRPr lang="en-US" altLang="zh-CN" sz="1400" b="1" dirty="0" smtClean="0">
                        <a:solidFill>
                          <a:srgbClr val="FF0000"/>
                        </a:solidFill>
                        <a:sym typeface="+mn-ea"/>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400" b="1" dirty="0" smtClean="0">
                          <a:solidFill>
                            <a:srgbClr val="FF0000"/>
                          </a:solidFill>
                          <a:sym typeface="+mn-ea"/>
                        </a:rPr>
                        <a:t>12</a:t>
                      </a:r>
                      <a:r>
                        <a:rPr lang="zh-CN" altLang="en-US" sz="1400" b="1" dirty="0" smtClean="0">
                          <a:solidFill>
                            <a:srgbClr val="FF0000"/>
                          </a:solidFill>
                          <a:sym typeface="+mn-ea"/>
                        </a:rPr>
                        <a:t>、能够查询到临床医疗数据、检验数据：</a:t>
                      </a:r>
                      <a:r>
                        <a:rPr lang="en-US" altLang="zh-CN" sz="1400" b="1" dirty="0" smtClean="0">
                          <a:solidFill>
                            <a:srgbClr val="FF0000"/>
                          </a:solidFill>
                          <a:sym typeface="+mn-ea"/>
                        </a:rPr>
                        <a:t>5</a:t>
                      </a:r>
                      <a:r>
                        <a:rPr lang="zh-CN" altLang="en-US" sz="1400" b="1" dirty="0" smtClean="0">
                          <a:solidFill>
                            <a:srgbClr val="FF0000"/>
                          </a:solidFill>
                          <a:sym typeface="+mn-ea"/>
                        </a:rPr>
                        <a:t>级 </a:t>
                      </a:r>
                      <a:r>
                        <a:rPr lang="en-US" altLang="zh-CN" sz="1400" b="1" dirty="0" smtClean="0">
                          <a:solidFill>
                            <a:srgbClr val="FF0000"/>
                          </a:solidFill>
                          <a:sym typeface="+mn-ea"/>
                        </a:rPr>
                        <a:t>13</a:t>
                      </a:r>
                      <a:r>
                        <a:rPr lang="zh-CN" altLang="en-US" sz="1400" b="1" dirty="0" smtClean="0">
                          <a:solidFill>
                            <a:srgbClr val="FF0000"/>
                          </a:solidFill>
                          <a:sym typeface="+mn-ea"/>
                        </a:rPr>
                        <a:t>、单点登录：</a:t>
                      </a:r>
                      <a:r>
                        <a:rPr lang="en-US" altLang="zh-CN" sz="1400" b="1" dirty="0" smtClean="0">
                          <a:solidFill>
                            <a:srgbClr val="FF0000"/>
                          </a:solidFill>
                          <a:sym typeface="+mn-ea"/>
                        </a:rPr>
                        <a:t>5</a:t>
                      </a:r>
                      <a:r>
                        <a:rPr lang="zh-CN" altLang="en-US" sz="1400" b="1" dirty="0" smtClean="0">
                          <a:solidFill>
                            <a:srgbClr val="FF0000"/>
                          </a:solidFill>
                          <a:sym typeface="+mn-ea"/>
                        </a:rPr>
                        <a:t>级 </a:t>
                      </a:r>
                    </a:p>
                  </a:txBody>
                  <a:tcPr/>
                </a:tc>
              </a:tr>
            </a:tbl>
          </a:graphicData>
        </a:graphic>
      </p:graphicFrame>
    </p:spTree>
    <p:extLst>
      <p:ext uri="{BB962C8B-B14F-4D97-AF65-F5344CB8AC3E}">
        <p14:creationId xmlns:p14="http://schemas.microsoft.com/office/powerpoint/2010/main" val="3138159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descr="1DA9BNV5@}7KX(PZJ3X8FF6"/>
          <p:cNvPicPr>
            <a:picLocks noChangeAspect="1"/>
          </p:cNvPicPr>
          <p:nvPr/>
        </p:nvPicPr>
        <p:blipFill>
          <a:blip r:embed="rId2" cstate="print"/>
          <a:stretch>
            <a:fillRect/>
          </a:stretch>
        </p:blipFill>
        <p:spPr>
          <a:xfrm>
            <a:off x="24863" y="-27000"/>
            <a:ext cx="12047137" cy="3888000"/>
          </a:xfrm>
          <a:prstGeom prst="rect">
            <a:avLst/>
          </a:prstGeom>
        </p:spPr>
      </p:pic>
      <p:sp>
        <p:nvSpPr>
          <p:cNvPr id="11" name="矩形 10"/>
          <p:cNvSpPr/>
          <p:nvPr/>
        </p:nvSpPr>
        <p:spPr>
          <a:xfrm>
            <a:off x="24863" y="4149000"/>
            <a:ext cx="12167137" cy="2585323"/>
          </a:xfrm>
          <a:prstGeom prst="rect">
            <a:avLst/>
          </a:prstGeom>
        </p:spPr>
        <p:txBody>
          <a:bodyPr wrap="square">
            <a:spAutoFit/>
          </a:bodyPr>
          <a:lstStyle/>
          <a:p>
            <a:r>
              <a:rPr lang="zh-CN" altLang="en-US" sz="1600" dirty="0">
                <a:solidFill>
                  <a:srgbClr val="FF0000"/>
                </a:solidFill>
                <a:latin typeface="黑体" panose="02010609060101010101" pitchFamily="49" charset="-122"/>
                <a:ea typeface="黑体" panose="02010609060101010101" pitchFamily="49" charset="-122"/>
              </a:rPr>
              <a:t>十七、临床用血审核制度 </a:t>
            </a:r>
            <a:br>
              <a:rPr lang="zh-CN" altLang="en-US" sz="1600" dirty="0">
                <a:solidFill>
                  <a:srgbClr val="FF0000"/>
                </a:solidFill>
                <a:latin typeface="黑体" panose="02010609060101010101" pitchFamily="49" charset="-122"/>
                <a:ea typeface="黑体" panose="02010609060101010101" pitchFamily="49" charset="-122"/>
              </a:rPr>
            </a:br>
            <a:r>
              <a:rPr lang="zh-CN" altLang="en-US" sz="1600" dirty="0">
                <a:solidFill>
                  <a:srgbClr val="FF0000"/>
                </a:solidFill>
                <a:latin typeface="楷体_GB2312"/>
              </a:rPr>
              <a:t>　　（一）定义 </a:t>
            </a:r>
            <a:br>
              <a:rPr lang="zh-CN" altLang="en-US" sz="1600" dirty="0">
                <a:solidFill>
                  <a:srgbClr val="FF0000"/>
                </a:solidFill>
                <a:latin typeface="楷体_GB2312"/>
              </a:rPr>
            </a:br>
            <a:r>
              <a:rPr lang="zh-CN" altLang="en-US" sz="1600" dirty="0">
                <a:solidFill>
                  <a:srgbClr val="FF0000"/>
                </a:solidFill>
                <a:latin typeface="仿宋_GB2312"/>
              </a:rPr>
              <a:t>　　指在临床用血全过程中，对与临床用血相关的各项程序和环节进行审核和评估，以保障患者临床用血安全的制度。 </a:t>
            </a:r>
            <a:r>
              <a:rPr lang="zh-CN" altLang="en-US" sz="1600" dirty="0">
                <a:solidFill>
                  <a:srgbClr val="FF0000"/>
                </a:solidFill>
              </a:rPr>
              <a:t/>
            </a:r>
            <a:br>
              <a:rPr lang="zh-CN" altLang="en-US" sz="1600" dirty="0">
                <a:solidFill>
                  <a:srgbClr val="FF0000"/>
                </a:solidFill>
              </a:rPr>
            </a:br>
            <a:r>
              <a:rPr lang="zh-CN" altLang="en-US" sz="1600" dirty="0">
                <a:solidFill>
                  <a:srgbClr val="FF0000"/>
                </a:solidFill>
                <a:latin typeface="楷体_GB2312"/>
              </a:rPr>
              <a:t>　　（二）基本要求 </a:t>
            </a:r>
            <a:br>
              <a:rPr lang="zh-CN" altLang="en-US" sz="1600" dirty="0">
                <a:solidFill>
                  <a:srgbClr val="FF0000"/>
                </a:solidFill>
                <a:latin typeface="楷体_GB2312"/>
              </a:rPr>
            </a:br>
            <a:r>
              <a:rPr lang="zh-CN" altLang="en-US" sz="1600" dirty="0">
                <a:solidFill>
                  <a:srgbClr val="FF0000"/>
                </a:solidFill>
                <a:latin typeface="仿宋_GB2312"/>
              </a:rPr>
              <a:t>　　</a:t>
            </a:r>
            <a:r>
              <a:rPr lang="en-US" altLang="zh-CN" sz="1600" dirty="0">
                <a:solidFill>
                  <a:srgbClr val="FF0000"/>
                </a:solidFill>
                <a:latin typeface="仿宋_GB2312"/>
              </a:rPr>
              <a:t>1.</a:t>
            </a:r>
            <a:r>
              <a:rPr lang="zh-CN" altLang="en-US" sz="1600" dirty="0">
                <a:solidFill>
                  <a:srgbClr val="FF0000"/>
                </a:solidFill>
                <a:latin typeface="仿宋_GB2312"/>
              </a:rPr>
              <a:t>医疗机构应当严格落实国家关于医疗机构临床用血的有关规定，设立临床用血管理委员会或工作组，制定本机构血液预订、接收、入库、储存、出库、库存预警、临床合理用血等管理制度，完善临床用血申请、审核、监测、分析、评估、改进等管理制度、机制和具体流程。 </a:t>
            </a:r>
            <a:r>
              <a:rPr lang="zh-CN" altLang="en-US" sz="1600" dirty="0">
                <a:solidFill>
                  <a:srgbClr val="FF0000"/>
                </a:solidFill>
              </a:rPr>
              <a:t/>
            </a:r>
            <a:br>
              <a:rPr lang="zh-CN" altLang="en-US" sz="1600" dirty="0">
                <a:solidFill>
                  <a:srgbClr val="FF0000"/>
                </a:solidFill>
              </a:rPr>
            </a:br>
            <a:r>
              <a:rPr lang="zh-CN" altLang="en-US" sz="1600" dirty="0">
                <a:solidFill>
                  <a:srgbClr val="FF0000"/>
                </a:solidFill>
                <a:latin typeface="仿宋_GB2312"/>
              </a:rPr>
              <a:t>　　</a:t>
            </a:r>
            <a:r>
              <a:rPr lang="en-US" altLang="zh-CN" sz="1600" dirty="0">
                <a:solidFill>
                  <a:srgbClr val="FF0000"/>
                </a:solidFill>
                <a:latin typeface="仿宋_GB2312"/>
              </a:rPr>
              <a:t>2.</a:t>
            </a:r>
            <a:r>
              <a:rPr lang="zh-CN" altLang="en-US" sz="1600" dirty="0">
                <a:solidFill>
                  <a:srgbClr val="FF0000"/>
                </a:solidFill>
                <a:latin typeface="仿宋_GB2312"/>
              </a:rPr>
              <a:t>临床用血审核包括但不限于用血申请、输血治疗知情同意、适应证判断、配血、取血发血、临床输血、输血中观察和输血后管理等环节，并全程记录，保障信息可追溯，健全临床合理用血评估与结果应用制度、输血不良反应监测和处置流程。 </a:t>
            </a:r>
            <a:r>
              <a:rPr lang="zh-CN" altLang="en-US" sz="1600" dirty="0">
                <a:solidFill>
                  <a:srgbClr val="FF0000"/>
                </a:solidFill>
              </a:rPr>
              <a:t/>
            </a:r>
            <a:br>
              <a:rPr lang="zh-CN" altLang="en-US" sz="1600" dirty="0">
                <a:solidFill>
                  <a:srgbClr val="FF0000"/>
                </a:solidFill>
              </a:rPr>
            </a:br>
            <a:r>
              <a:rPr lang="zh-CN" altLang="en-US" sz="1600" dirty="0">
                <a:solidFill>
                  <a:srgbClr val="FF0000"/>
                </a:solidFill>
                <a:latin typeface="仿宋_GB2312"/>
              </a:rPr>
              <a:t>　　</a:t>
            </a:r>
            <a:r>
              <a:rPr lang="en-US" altLang="zh-CN" sz="1600" dirty="0">
                <a:solidFill>
                  <a:srgbClr val="FF0000"/>
                </a:solidFill>
                <a:latin typeface="仿宋_GB2312"/>
              </a:rPr>
              <a:t>3.</a:t>
            </a:r>
            <a:r>
              <a:rPr lang="zh-CN" altLang="en-US" sz="1600" dirty="0">
                <a:solidFill>
                  <a:srgbClr val="FF0000"/>
                </a:solidFill>
                <a:latin typeface="仿宋_GB2312"/>
              </a:rPr>
              <a:t>医疗机构应当完善急救用血管理制度和流程，保障急救治疗需要。</a:t>
            </a:r>
            <a:r>
              <a:rPr lang="zh-CN" altLang="en-US" dirty="0">
                <a:solidFill>
                  <a:srgbClr val="484848"/>
                </a:solidFill>
                <a:latin typeface="仿宋_GB2312"/>
              </a:rPr>
              <a:t> </a:t>
            </a:r>
            <a:endParaRPr lang="zh-CN" altLang="en-US" dirty="0"/>
          </a:p>
        </p:txBody>
      </p:sp>
    </p:spTree>
    <p:extLst>
      <p:ext uri="{BB962C8B-B14F-4D97-AF65-F5344CB8AC3E}">
        <p14:creationId xmlns:p14="http://schemas.microsoft.com/office/powerpoint/2010/main" val="3851145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4863" y="4149000"/>
            <a:ext cx="12167137" cy="2246769"/>
          </a:xfrm>
          <a:prstGeom prst="rect">
            <a:avLst/>
          </a:prstGeom>
        </p:spPr>
        <p:txBody>
          <a:bodyPr wrap="square">
            <a:spAutoFit/>
          </a:bodyPr>
          <a:lstStyle/>
          <a:p>
            <a:r>
              <a:rPr lang="zh-CN" altLang="en-US" sz="1600" dirty="0">
                <a:solidFill>
                  <a:srgbClr val="FF0000"/>
                </a:solidFill>
              </a:rPr>
              <a:t>第一条 为了规范、指导医疗机构科学、合理用血，根据</a:t>
            </a:r>
            <a:r>
              <a:rPr lang="en-US" altLang="zh-CN" sz="1600" dirty="0">
                <a:solidFill>
                  <a:srgbClr val="FF0000"/>
                </a:solidFill>
              </a:rPr>
              <a:t>《</a:t>
            </a:r>
            <a:r>
              <a:rPr lang="zh-CN" altLang="en-US" sz="1600" dirty="0">
                <a:solidFill>
                  <a:srgbClr val="FF0000"/>
                </a:solidFill>
              </a:rPr>
              <a:t>中华人民共和国献血法</a:t>
            </a:r>
            <a:r>
              <a:rPr lang="en-US" altLang="zh-CN" sz="1600" dirty="0">
                <a:solidFill>
                  <a:srgbClr val="FF0000"/>
                </a:solidFill>
              </a:rPr>
              <a:t>》</a:t>
            </a:r>
            <a:r>
              <a:rPr lang="zh-CN" altLang="en-US" sz="1600" dirty="0">
                <a:solidFill>
                  <a:srgbClr val="FF0000"/>
                </a:solidFill>
              </a:rPr>
              <a:t>和</a:t>
            </a:r>
            <a:r>
              <a:rPr lang="en-US" altLang="zh-CN" sz="1600" dirty="0">
                <a:solidFill>
                  <a:srgbClr val="FF0000"/>
                </a:solidFill>
              </a:rPr>
              <a:t>《</a:t>
            </a:r>
            <a:r>
              <a:rPr lang="zh-CN" altLang="en-US" sz="1600" dirty="0">
                <a:solidFill>
                  <a:srgbClr val="FF0000"/>
                </a:solidFill>
              </a:rPr>
              <a:t>医疗机构临床用血管理办法</a:t>
            </a:r>
            <a:r>
              <a:rPr lang="en-US" altLang="zh-CN" sz="1600" dirty="0">
                <a:solidFill>
                  <a:srgbClr val="FF0000"/>
                </a:solidFill>
              </a:rPr>
              <a:t>》</a:t>
            </a:r>
            <a:r>
              <a:rPr lang="zh-CN" altLang="en-US" sz="1600" dirty="0">
                <a:solidFill>
                  <a:srgbClr val="FF0000"/>
                </a:solidFill>
              </a:rPr>
              <a:t>（试行）制定本规范</a:t>
            </a:r>
            <a:r>
              <a:rPr lang="zh-CN" altLang="en-US" sz="1600" dirty="0" smtClean="0">
                <a:solidFill>
                  <a:srgbClr val="FF0000"/>
                </a:solidFill>
              </a:rPr>
              <a:t>。</a:t>
            </a:r>
            <a:endParaRPr lang="en-US" altLang="zh-CN" sz="1600" dirty="0" smtClean="0">
              <a:solidFill>
                <a:srgbClr val="FF0000"/>
              </a:solidFill>
            </a:endParaRPr>
          </a:p>
          <a:p>
            <a:r>
              <a:rPr lang="zh-CN" altLang="en-US" dirty="0" smtClean="0">
                <a:solidFill>
                  <a:srgbClr val="FF0000"/>
                </a:solidFill>
              </a:rPr>
              <a:t>第二</a:t>
            </a:r>
            <a:r>
              <a:rPr lang="zh-CN" altLang="en-US" dirty="0">
                <a:solidFill>
                  <a:srgbClr val="FF0000"/>
                </a:solidFill>
              </a:rPr>
              <a:t>条 血液资源必须加以保护、合理应用，避免浪费，杜绝不必要的输血。</a:t>
            </a:r>
            <a:r>
              <a:rPr lang="zh-CN" altLang="en-US" dirty="0">
                <a:solidFill>
                  <a:srgbClr val="FF0000"/>
                </a:solidFill>
                <a:latin typeface="仿宋_GB2312"/>
              </a:rPr>
              <a:t> </a:t>
            </a:r>
            <a:endParaRPr lang="en-US" altLang="zh-CN" dirty="0" smtClean="0">
              <a:solidFill>
                <a:srgbClr val="FF0000"/>
              </a:solidFill>
              <a:latin typeface="仿宋_GB2312"/>
            </a:endParaRPr>
          </a:p>
          <a:p>
            <a:r>
              <a:rPr lang="zh-CN" altLang="en-US" dirty="0">
                <a:solidFill>
                  <a:srgbClr val="FF0000"/>
                </a:solidFill>
              </a:rPr>
              <a:t>第三条 临床医师和输血医技人员应严格掌握输血适应证，正确应用成熟的临床输血技术和血液保护技术，包括成分输血和自体输血等。</a:t>
            </a:r>
            <a:endParaRPr lang="en-US" altLang="zh-CN" dirty="0" smtClean="0">
              <a:solidFill>
                <a:srgbClr val="FF0000"/>
              </a:solidFill>
              <a:latin typeface="仿宋_GB2312"/>
            </a:endParaRPr>
          </a:p>
          <a:p>
            <a:r>
              <a:rPr lang="zh-CN" altLang="en-US" dirty="0">
                <a:solidFill>
                  <a:srgbClr val="FF0000"/>
                </a:solidFill>
              </a:rPr>
              <a:t>附件三  手术及创伤输血</a:t>
            </a:r>
            <a:r>
              <a:rPr lang="zh-CN" altLang="en-US" dirty="0" smtClean="0">
                <a:solidFill>
                  <a:srgbClr val="FF0000"/>
                </a:solidFill>
              </a:rPr>
              <a:t>指南</a:t>
            </a:r>
            <a:endParaRPr lang="en-US" altLang="zh-CN" dirty="0" smtClean="0">
              <a:solidFill>
                <a:srgbClr val="FF0000"/>
              </a:solidFill>
            </a:endParaRPr>
          </a:p>
          <a:p>
            <a:r>
              <a:rPr lang="zh-CN" altLang="en-US" dirty="0">
                <a:solidFill>
                  <a:srgbClr val="FF0000"/>
                </a:solidFill>
              </a:rPr>
              <a:t>附件</a:t>
            </a:r>
            <a:r>
              <a:rPr lang="zh-CN" altLang="en-US" dirty="0" smtClean="0">
                <a:solidFill>
                  <a:srgbClr val="FF0000"/>
                </a:solidFill>
              </a:rPr>
              <a:t>四  内科</a:t>
            </a:r>
            <a:r>
              <a:rPr lang="zh-CN" altLang="en-US" dirty="0">
                <a:solidFill>
                  <a:srgbClr val="FF0000"/>
                </a:solidFill>
              </a:rPr>
              <a:t>输血</a:t>
            </a:r>
            <a:r>
              <a:rPr lang="zh-CN" altLang="en-US" dirty="0" smtClean="0">
                <a:solidFill>
                  <a:srgbClr val="FF0000"/>
                </a:solidFill>
              </a:rPr>
              <a:t>指南</a:t>
            </a:r>
            <a:endParaRPr lang="en-US" altLang="zh-CN" dirty="0" smtClean="0">
              <a:solidFill>
                <a:srgbClr val="FF0000"/>
              </a:solidFill>
            </a:endParaRPr>
          </a:p>
          <a:p>
            <a:endParaRPr lang="zh-CN" altLang="en-US" dirty="0"/>
          </a:p>
        </p:txBody>
      </p:sp>
      <p:pic>
        <p:nvPicPr>
          <p:cNvPr id="2" name="图片 1"/>
          <p:cNvPicPr>
            <a:picLocks noChangeAspect="1"/>
          </p:cNvPicPr>
          <p:nvPr/>
        </p:nvPicPr>
        <p:blipFill>
          <a:blip r:embed="rId2"/>
          <a:stretch>
            <a:fillRect/>
          </a:stretch>
        </p:blipFill>
        <p:spPr>
          <a:xfrm>
            <a:off x="58706" y="6816"/>
            <a:ext cx="12133294" cy="4142184"/>
          </a:xfrm>
          <a:prstGeom prst="rect">
            <a:avLst/>
          </a:prstGeom>
        </p:spPr>
      </p:pic>
    </p:spTree>
    <p:extLst>
      <p:ext uri="{BB962C8B-B14F-4D97-AF65-F5344CB8AC3E}">
        <p14:creationId xmlns:p14="http://schemas.microsoft.com/office/powerpoint/2010/main" val="1468938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randombar(horizont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38200" y="45000"/>
            <a:ext cx="10515600" cy="1325563"/>
          </a:xfrm>
        </p:spPr>
        <p:txBody>
          <a:bodyPr/>
          <a:lstStyle/>
          <a:p>
            <a:r>
              <a:rPr lang="en-US" altLang="zh-CN" dirty="0" smtClean="0"/>
              <a:t>1.2.1.2</a:t>
            </a:r>
            <a:r>
              <a:rPr lang="zh-CN" altLang="en-US" dirty="0" smtClean="0"/>
              <a:t>实际</a:t>
            </a:r>
            <a:r>
              <a:rPr lang="zh-CN" altLang="en-US" dirty="0"/>
              <a:t>应用场景</a:t>
            </a:r>
          </a:p>
        </p:txBody>
      </p:sp>
      <p:sp>
        <p:nvSpPr>
          <p:cNvPr id="3" name="内容占位符 2"/>
          <p:cNvSpPr>
            <a:spLocks noGrp="1"/>
          </p:cNvSpPr>
          <p:nvPr>
            <p:ph idx="1"/>
          </p:nvPr>
        </p:nvSpPr>
        <p:spPr>
          <a:xfrm>
            <a:off x="838200" y="1125000"/>
            <a:ext cx="5905800" cy="5543999"/>
          </a:xfrm>
        </p:spPr>
        <p:txBody>
          <a:bodyPr>
            <a:normAutofit fontScale="25000" lnSpcReduction="20000"/>
          </a:bodyPr>
          <a:lstStyle/>
          <a:p>
            <a:pPr marL="0" indent="0">
              <a:buNone/>
            </a:pPr>
            <a:endParaRPr lang="en-US" altLang="zh-CN" dirty="0" smtClean="0"/>
          </a:p>
          <a:p>
            <a:r>
              <a:rPr lang="zh-CN" altLang="en-US" sz="3800" b="1" dirty="0" smtClean="0"/>
              <a:t>临床用</a:t>
            </a:r>
            <a:r>
              <a:rPr lang="zh-CN" altLang="en-US" sz="3800" b="1" dirty="0" smtClean="0"/>
              <a:t>血</a:t>
            </a:r>
            <a:r>
              <a:rPr lang="zh-CN" altLang="en-US" sz="3800" b="1" dirty="0"/>
              <a:t>分析</a:t>
            </a:r>
            <a:r>
              <a:rPr lang="zh-CN" altLang="en-US" sz="3800" b="1" dirty="0" smtClean="0"/>
              <a:t>：</a:t>
            </a:r>
            <a:endParaRPr lang="en-US" altLang="zh-CN" sz="3800" b="1" dirty="0" smtClean="0"/>
          </a:p>
          <a:p>
            <a:pPr lvl="1">
              <a:lnSpc>
                <a:spcPct val="170000"/>
              </a:lnSpc>
            </a:pPr>
            <a:r>
              <a:rPr lang="zh-CN" altLang="en-US" sz="4400" dirty="0" smtClean="0">
                <a:solidFill>
                  <a:srgbClr val="FF0000"/>
                </a:solidFill>
              </a:rPr>
              <a:t>无平台支持监管机构对临床用</a:t>
            </a:r>
            <a:r>
              <a:rPr lang="zh-CN" altLang="en-US" sz="4400" dirty="0" smtClean="0">
                <a:solidFill>
                  <a:srgbClr val="FF0000"/>
                </a:solidFill>
              </a:rPr>
              <a:t>血数据进行业务数据分析</a:t>
            </a:r>
            <a:r>
              <a:rPr lang="zh-CN" altLang="en-US" sz="4400" dirty="0" smtClean="0">
                <a:solidFill>
                  <a:srgbClr val="FF0000"/>
                </a:solidFill>
              </a:rPr>
              <a:t>，提供决策分析</a:t>
            </a:r>
            <a:r>
              <a:rPr lang="zh-CN" altLang="en-US" sz="4400" dirty="0" smtClean="0">
                <a:solidFill>
                  <a:srgbClr val="FF0000"/>
                </a:solidFill>
              </a:rPr>
              <a:t>数据，无法对全市血液资源进行统一管理和调剂。</a:t>
            </a:r>
            <a:endParaRPr lang="en-US" altLang="zh-CN" sz="4400" dirty="0" smtClean="0">
              <a:solidFill>
                <a:srgbClr val="FF0000"/>
              </a:solidFill>
            </a:endParaRPr>
          </a:p>
          <a:p>
            <a:r>
              <a:rPr lang="zh-CN" altLang="en-US" sz="4500" b="1" dirty="0" smtClean="0"/>
              <a:t>血站</a:t>
            </a:r>
            <a:endParaRPr lang="en-US" altLang="zh-CN" sz="4500" b="1" dirty="0" smtClean="0"/>
          </a:p>
          <a:p>
            <a:pPr lvl="1">
              <a:lnSpc>
                <a:spcPct val="170000"/>
              </a:lnSpc>
            </a:pPr>
            <a:r>
              <a:rPr lang="zh-CN" altLang="en-US" sz="4000" dirty="0" smtClean="0">
                <a:solidFill>
                  <a:srgbClr val="FF0000"/>
                </a:solidFill>
              </a:rPr>
              <a:t>血站采供血业务，未与其他系统进行采供血数据共享。</a:t>
            </a:r>
            <a:endParaRPr lang="en-US" altLang="zh-CN" sz="4000" dirty="0" smtClean="0">
              <a:solidFill>
                <a:srgbClr val="FF0000"/>
              </a:solidFill>
            </a:endParaRPr>
          </a:p>
          <a:p>
            <a:r>
              <a:rPr lang="zh-CN" altLang="en-US" sz="4500" b="1" dirty="0" smtClean="0"/>
              <a:t>医院输血科：</a:t>
            </a:r>
            <a:endParaRPr lang="en-US" altLang="zh-CN" sz="4500" b="1" dirty="0" smtClean="0"/>
          </a:p>
          <a:p>
            <a:pPr lvl="1">
              <a:lnSpc>
                <a:spcPct val="170000"/>
              </a:lnSpc>
            </a:pPr>
            <a:r>
              <a:rPr lang="zh-CN" altLang="en-US" sz="4400" dirty="0" smtClean="0">
                <a:solidFill>
                  <a:srgbClr val="FF0000"/>
                </a:solidFill>
              </a:rPr>
              <a:t>输血软件简单甚至手工操作，不能与医院系统联网，关键数据手工录入，错误率高且工作量大。</a:t>
            </a:r>
            <a:endParaRPr lang="en-US" altLang="zh-CN" sz="4400" dirty="0" smtClean="0">
              <a:solidFill>
                <a:srgbClr val="FF0000"/>
              </a:solidFill>
            </a:endParaRPr>
          </a:p>
          <a:p>
            <a:pPr lvl="1">
              <a:lnSpc>
                <a:spcPct val="170000"/>
              </a:lnSpc>
            </a:pPr>
            <a:r>
              <a:rPr lang="zh-CN" altLang="en-US" sz="4400" dirty="0" smtClean="0">
                <a:solidFill>
                  <a:srgbClr val="FF0000"/>
                </a:solidFill>
              </a:rPr>
              <a:t>临床输血无电子用血审批流程，大多手工审批，无法体现审批过程记录。患者输前指征无法及时获取，提示。</a:t>
            </a:r>
            <a:endParaRPr lang="en-US" altLang="zh-CN" sz="4400" dirty="0" smtClean="0">
              <a:solidFill>
                <a:srgbClr val="FF0000"/>
              </a:solidFill>
            </a:endParaRPr>
          </a:p>
          <a:p>
            <a:pPr lvl="1">
              <a:lnSpc>
                <a:spcPct val="170000"/>
              </a:lnSpc>
            </a:pPr>
            <a:r>
              <a:rPr lang="zh-CN" altLang="en-US" sz="4400" dirty="0" smtClean="0">
                <a:solidFill>
                  <a:srgbClr val="FF0000"/>
                </a:solidFill>
              </a:rPr>
              <a:t>输血过程病历大多文字描述，内容简单。无法体现输血闭环过程详细记录。</a:t>
            </a:r>
            <a:endParaRPr lang="en-US" altLang="zh-CN" sz="4400" dirty="0" smtClean="0">
              <a:solidFill>
                <a:srgbClr val="FF0000"/>
              </a:solidFill>
            </a:endParaRPr>
          </a:p>
          <a:p>
            <a:pPr lvl="1">
              <a:lnSpc>
                <a:spcPct val="170000"/>
              </a:lnSpc>
            </a:pPr>
            <a:r>
              <a:rPr lang="zh-CN" altLang="en-US" sz="4400" dirty="0" smtClean="0">
                <a:solidFill>
                  <a:srgbClr val="FF0000"/>
                </a:solidFill>
              </a:rPr>
              <a:t>未和血站联网，电话订血，手工入库，操作麻烦且容易出错。</a:t>
            </a:r>
            <a:endParaRPr lang="en-US" altLang="zh-CN" sz="4400" dirty="0" smtClean="0">
              <a:solidFill>
                <a:srgbClr val="FF0000"/>
              </a:solidFill>
            </a:endParaRPr>
          </a:p>
          <a:p>
            <a:r>
              <a:rPr lang="zh-CN" altLang="en-US" sz="4500" b="1" dirty="0" smtClean="0"/>
              <a:t>用血者报销</a:t>
            </a:r>
            <a:r>
              <a:rPr lang="zh-CN" altLang="en-US" b="1" dirty="0" smtClean="0"/>
              <a:t>：</a:t>
            </a:r>
            <a:endParaRPr lang="en-US" altLang="zh-CN" b="1" dirty="0" smtClean="0"/>
          </a:p>
          <a:p>
            <a:pPr lvl="1">
              <a:lnSpc>
                <a:spcPct val="120000"/>
              </a:lnSpc>
            </a:pPr>
            <a:r>
              <a:rPr lang="zh-CN" altLang="en-US" sz="4400" dirty="0" smtClean="0">
                <a:solidFill>
                  <a:srgbClr val="FF0000"/>
                </a:solidFill>
              </a:rPr>
              <a:t>患者报销</a:t>
            </a:r>
            <a:r>
              <a:rPr lang="zh-CN" altLang="en-US" sz="4400" dirty="0" smtClean="0">
                <a:solidFill>
                  <a:srgbClr val="FF0000"/>
                </a:solidFill>
              </a:rPr>
              <a:t>主要</a:t>
            </a:r>
            <a:r>
              <a:rPr lang="zh-CN" altLang="en-US" sz="4400" dirty="0" smtClean="0">
                <a:solidFill>
                  <a:srgbClr val="FF0000"/>
                </a:solidFill>
              </a:rPr>
              <a:t>以血站报销为主，或者用传真方式</a:t>
            </a:r>
            <a:r>
              <a:rPr lang="zh-CN" altLang="en-US" sz="4400" dirty="0" smtClean="0">
                <a:solidFill>
                  <a:srgbClr val="FF0000"/>
                </a:solidFill>
              </a:rPr>
              <a:t>，</a:t>
            </a:r>
            <a:r>
              <a:rPr lang="zh-CN" altLang="en-US" sz="4400" dirty="0" smtClean="0">
                <a:solidFill>
                  <a:srgbClr val="FF0000"/>
                </a:solidFill>
              </a:rPr>
              <a:t>很不</a:t>
            </a:r>
            <a:r>
              <a:rPr lang="zh-CN" altLang="en-US" sz="4400" dirty="0" smtClean="0">
                <a:solidFill>
                  <a:srgbClr val="FF0000"/>
                </a:solidFill>
              </a:rPr>
              <a:t>方便。且</a:t>
            </a:r>
            <a:r>
              <a:rPr lang="zh-CN" altLang="en-US" sz="4400" dirty="0" smtClean="0">
                <a:solidFill>
                  <a:srgbClr val="FF0000"/>
                </a:solidFill>
              </a:rPr>
              <a:t>纸质资料繁多，归档查找麻烦。</a:t>
            </a:r>
            <a:endParaRPr lang="en-US" altLang="zh-CN" sz="4400" dirty="0">
              <a:solidFill>
                <a:srgbClr val="FF0000"/>
              </a:solidFill>
            </a:endParaRPr>
          </a:p>
          <a:p>
            <a:pPr marL="228600" lvl="1">
              <a:spcBef>
                <a:spcPts val="1000"/>
              </a:spcBef>
            </a:pPr>
            <a:r>
              <a:rPr lang="zh-CN" altLang="en-US" sz="4500" b="1" dirty="0"/>
              <a:t>合理用血</a:t>
            </a:r>
            <a:r>
              <a:rPr lang="zh-CN" altLang="en-US" sz="4500" b="1" dirty="0" smtClean="0"/>
              <a:t>现状：</a:t>
            </a:r>
            <a:endParaRPr lang="en-US" altLang="zh-CN" sz="4500" b="1" dirty="0" smtClean="0"/>
          </a:p>
          <a:p>
            <a:pPr marL="685800" lvl="2">
              <a:lnSpc>
                <a:spcPct val="120000"/>
              </a:lnSpc>
              <a:spcBef>
                <a:spcPts val="1000"/>
              </a:spcBef>
            </a:pPr>
            <a:r>
              <a:rPr lang="zh-CN" altLang="en-US" sz="4400" dirty="0">
                <a:solidFill>
                  <a:srgbClr val="FF0000"/>
                </a:solidFill>
              </a:rPr>
              <a:t>输血</a:t>
            </a:r>
            <a:r>
              <a:rPr lang="zh-CN" altLang="en-US" sz="4400" dirty="0" smtClean="0">
                <a:solidFill>
                  <a:srgbClr val="FF0000"/>
                </a:solidFill>
              </a:rPr>
              <a:t>前评估、输血后评价、大量用血审批大多停留在纸质记录，没有信息系统辅助。</a:t>
            </a:r>
            <a:endParaRPr lang="en-US" altLang="zh-CN" sz="4400" dirty="0" smtClean="0">
              <a:solidFill>
                <a:srgbClr val="FF0000"/>
              </a:solidFill>
            </a:endParaRPr>
          </a:p>
          <a:p>
            <a:pPr marL="685800" lvl="2">
              <a:lnSpc>
                <a:spcPct val="120000"/>
              </a:lnSpc>
              <a:spcBef>
                <a:spcPts val="1000"/>
              </a:spcBef>
            </a:pPr>
            <a:r>
              <a:rPr lang="zh-CN" altLang="en-US" sz="4400" dirty="0">
                <a:solidFill>
                  <a:srgbClr val="FF0000"/>
                </a:solidFill>
              </a:rPr>
              <a:t>甚</a:t>
            </a:r>
            <a:r>
              <a:rPr lang="zh-CN" altLang="en-US" sz="4400" dirty="0" smtClean="0">
                <a:solidFill>
                  <a:srgbClr val="FF0000"/>
                </a:solidFill>
              </a:rPr>
              <a:t>者没有遵循输血评估、评价机制，造成血液浪费，增加患者不必要的输血，加大患者负担且提升了输血反应的发生概率。</a:t>
            </a:r>
            <a:endParaRPr lang="en-US" altLang="zh-CN" sz="4400" dirty="0">
              <a:solidFill>
                <a:srgbClr val="FF0000"/>
              </a:solidFill>
            </a:endParaRPr>
          </a:p>
          <a:p>
            <a:pPr marL="685800" lvl="2">
              <a:spcBef>
                <a:spcPts val="1000"/>
              </a:spcBef>
            </a:pPr>
            <a:endParaRPr lang="en-US" altLang="zh-CN" sz="2500" dirty="0"/>
          </a:p>
          <a:p>
            <a:pPr marL="457200" lvl="1" indent="0">
              <a:buNone/>
            </a:pPr>
            <a:endParaRPr lang="en-US" altLang="zh-CN" dirty="0" smtClean="0"/>
          </a:p>
          <a:p>
            <a:pPr lvl="1"/>
            <a:endParaRPr lang="en-US" altLang="zh-CN" dirty="0" smtClean="0"/>
          </a:p>
          <a:p>
            <a:pPr marL="457200" lvl="1" indent="0">
              <a:buNone/>
            </a:pPr>
            <a:endParaRPr lang="en-US" altLang="zh-CN" dirty="0" smtClean="0"/>
          </a:p>
          <a:p>
            <a:pPr marL="0" indent="0">
              <a:buNone/>
            </a:pPr>
            <a:endParaRPr lang="zh-CN" altLang="en-US" dirty="0"/>
          </a:p>
        </p:txBody>
      </p:sp>
      <p:pic>
        <p:nvPicPr>
          <p:cNvPr id="4" name="图片 3" descr="AAMUY5([CI92~9]A[(C$4BL"/>
          <p:cNvPicPr>
            <a:picLocks noChangeAspect="1"/>
          </p:cNvPicPr>
          <p:nvPr/>
        </p:nvPicPr>
        <p:blipFill>
          <a:blip r:embed="rId2" cstate="print"/>
          <a:stretch>
            <a:fillRect/>
          </a:stretch>
        </p:blipFill>
        <p:spPr>
          <a:xfrm>
            <a:off x="7248000" y="261000"/>
            <a:ext cx="4706587" cy="64080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1.2.1.3</a:t>
            </a:r>
            <a:r>
              <a:rPr lang="zh-CN" altLang="en-US" dirty="0" smtClean="0"/>
              <a:t>信息化建设现状</a:t>
            </a:r>
            <a:r>
              <a:rPr lang="zh-CN" altLang="en-US" dirty="0"/>
              <a:t>和存在问题</a:t>
            </a:r>
          </a:p>
        </p:txBody>
      </p:sp>
      <p:sp>
        <p:nvSpPr>
          <p:cNvPr id="3" name="内容占位符 2"/>
          <p:cNvSpPr>
            <a:spLocks noGrp="1"/>
          </p:cNvSpPr>
          <p:nvPr>
            <p:ph idx="1"/>
          </p:nvPr>
        </p:nvSpPr>
        <p:spPr/>
        <p:txBody>
          <a:bodyPr>
            <a:normAutofit fontScale="92500" lnSpcReduction="20000"/>
          </a:bodyPr>
          <a:lstStyle/>
          <a:p>
            <a:r>
              <a:rPr lang="zh-CN" altLang="en-US" b="1" dirty="0"/>
              <a:t>项目现状</a:t>
            </a:r>
            <a:endParaRPr lang="zh-CN" altLang="en-US" dirty="0"/>
          </a:p>
          <a:p>
            <a:r>
              <a:rPr lang="zh-CN" altLang="en-US" dirty="0"/>
              <a:t>1、血站标准化管理系统：</a:t>
            </a:r>
          </a:p>
          <a:p>
            <a:r>
              <a:rPr lang="zh-CN" altLang="en-US" dirty="0"/>
              <a:t>2、献血招募服务系统</a:t>
            </a:r>
          </a:p>
          <a:p>
            <a:r>
              <a:rPr lang="zh-CN" altLang="en-US" dirty="0"/>
              <a:t>3、实验室管理系统</a:t>
            </a:r>
          </a:p>
          <a:p>
            <a:r>
              <a:rPr lang="zh-CN" altLang="en-US" dirty="0"/>
              <a:t>4、血液短信互动服务系统</a:t>
            </a:r>
          </a:p>
          <a:p>
            <a:r>
              <a:rPr lang="en-US" altLang="zh-CN" dirty="0"/>
              <a:t>5、PDA实时采血管理系统</a:t>
            </a:r>
          </a:p>
          <a:p>
            <a:r>
              <a:rPr lang="en-US" altLang="zh-CN" dirty="0"/>
              <a:t>6、身份证识别系统</a:t>
            </a:r>
          </a:p>
          <a:p>
            <a:r>
              <a:rPr lang="en-US" altLang="zh-CN" dirty="0"/>
              <a:t>7、物料管理系统</a:t>
            </a:r>
          </a:p>
          <a:p>
            <a:r>
              <a:rPr lang="en-US" altLang="zh-CN" dirty="0"/>
              <a:t>8、离线采血系统</a:t>
            </a:r>
            <a:endParaRPr lang="en-US" altLang="zh-CN" b="1" dirty="0"/>
          </a:p>
          <a:p>
            <a:r>
              <a:rPr lang="en-US" altLang="zh-CN" dirty="0"/>
              <a:t>9、全省血站联网系统对接</a:t>
            </a:r>
          </a:p>
        </p:txBody>
      </p:sp>
      <p:pic>
        <p:nvPicPr>
          <p:cNvPr id="4" name="图片 3"/>
          <p:cNvPicPr>
            <a:picLocks noChangeAspect="1"/>
          </p:cNvPicPr>
          <p:nvPr/>
        </p:nvPicPr>
        <p:blipFill>
          <a:blip r:embed="rId2"/>
          <a:stretch>
            <a:fillRect/>
          </a:stretch>
        </p:blipFill>
        <p:spPr>
          <a:xfrm>
            <a:off x="5160000" y="1292880"/>
            <a:ext cx="7056000" cy="5416828"/>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487045" y="1891665"/>
            <a:ext cx="11205845" cy="34778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a:ln>
                  <a:noFill/>
                </a:ln>
                <a:solidFill>
                  <a:schemeClr val="tx1"/>
                </a:solidFill>
                <a:effectLst/>
                <a:uLnTx/>
                <a:uFillTx/>
                <a:cs typeface="+mn-ea"/>
                <a:sym typeface="+mn-lt"/>
              </a:rPr>
              <a:t>1.3.1</a:t>
            </a:r>
            <a:r>
              <a:rPr kumimoji="0" lang="zh-CN" altLang="en-US" sz="2800" b="1" i="0" u="none" strike="noStrike" kern="1200" cap="none" spc="0" normalizeH="0" baseline="0" noProof="0" dirty="0">
                <a:ln>
                  <a:noFill/>
                </a:ln>
                <a:solidFill>
                  <a:schemeClr val="tx1"/>
                </a:solidFill>
                <a:effectLst/>
                <a:uLnTx/>
                <a:uFillTx/>
                <a:cs typeface="+mn-ea"/>
                <a:sym typeface="+mn-lt"/>
              </a:rPr>
              <a:t>建设内容</a:t>
            </a:r>
            <a:r>
              <a:rPr kumimoji="0" lang="en-US" altLang="zh-CN" sz="2400" b="0" i="0" u="none" strike="noStrike" kern="1200" cap="none" spc="0" normalizeH="0" baseline="0" noProof="0" dirty="0">
                <a:ln>
                  <a:noFill/>
                </a:ln>
                <a:solidFill>
                  <a:schemeClr val="tx1"/>
                </a:solidFill>
                <a:effectLst/>
                <a:uLnTx/>
                <a:uFillTx/>
                <a:cs typeface="+mn-ea"/>
                <a:sym typeface="+mn-lt"/>
              </a:rPr>
              <a:t>	</a:t>
            </a:r>
            <a:endParaRPr kumimoji="0" lang="en-US" altLang="zh-CN" sz="2400" b="0" i="0" u="none" strike="noStrike" kern="1200" cap="none" spc="0" normalizeH="0" baseline="0" noProof="0" dirty="0" smtClean="0">
              <a:ln>
                <a:noFill/>
              </a:ln>
              <a:solidFill>
                <a:schemeClr val="tx1"/>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400" b="0" i="0" u="none" strike="noStrike" kern="1200" cap="none" spc="0" normalizeH="0" baseline="0" noProof="0" dirty="0" smtClean="0">
              <a:ln>
                <a:noFill/>
              </a:ln>
              <a:solidFill>
                <a:schemeClr val="tx1"/>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dirty="0">
                <a:latin typeface="微软雅黑" panose="020B0503020204020204" charset="-122"/>
                <a:ea typeface="微软雅黑" panose="020B0503020204020204" charset="-122"/>
                <a:cs typeface="+mn-ea"/>
                <a:sym typeface="+mn-lt"/>
              </a:rPr>
              <a:t>	</a:t>
            </a:r>
            <a:r>
              <a:rPr lang="zh-CN" altLang="en-US" sz="2400" dirty="0" smtClean="0">
                <a:latin typeface="微软雅黑" panose="020B0503020204020204" charset="-122"/>
                <a:ea typeface="微软雅黑" panose="020B0503020204020204" charset="-122"/>
                <a:cs typeface="+mn-ea"/>
                <a:sym typeface="+mn-lt"/>
              </a:rPr>
              <a:t>医院</a:t>
            </a:r>
            <a:r>
              <a:rPr lang="zh-CN" altLang="en-US" sz="2400" dirty="0">
                <a:latin typeface="微软雅黑" panose="020B0503020204020204" charset="-122"/>
                <a:ea typeface="微软雅黑" panose="020B0503020204020204" charset="-122"/>
                <a:cs typeface="+mn-ea"/>
                <a:sym typeface="+mn-lt"/>
              </a:rPr>
              <a:t>联网及血费直报系统的搭建</a:t>
            </a:r>
            <a:r>
              <a:rPr lang="zh-CN" altLang="id-ID" sz="2400" dirty="0">
                <a:latin typeface="微软雅黑" panose="020B0503020204020204" charset="-122"/>
                <a:ea typeface="微软雅黑" panose="020B0503020204020204" charset="-122"/>
                <a:cs typeface="+mn-ea"/>
                <a:sym typeface="+mn-lt"/>
              </a:rPr>
              <a:t>，</a:t>
            </a:r>
            <a:r>
              <a:rPr kumimoji="0" lang="zh-CN" altLang="id-ID"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将在血站、医疗</a:t>
            </a:r>
            <a:r>
              <a:rPr kumimoji="0" lang="zh-CN" altLang="id-ID"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ea"/>
                <a:sym typeface="+mn-lt"/>
              </a:rPr>
              <a:t>机构之间</a:t>
            </a:r>
            <a:r>
              <a:rPr kumimoji="0" lang="zh-CN" altLang="id-ID"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共享临床输血数据，构建全市统一血液信息化平台</a:t>
            </a:r>
            <a:r>
              <a:rPr kumimoji="0" lang="zh-CN" altLang="id-ID"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ea"/>
                <a:sym typeface="+mn-lt"/>
              </a:rPr>
              <a:t>。</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ea"/>
                <a:sym typeface="+mn-lt"/>
              </a:rPr>
              <a:t>覆盖</a:t>
            </a:r>
            <a:r>
              <a:rPr kumimoji="0" lang="zh-CN" altLang="id-ID"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ea"/>
                <a:sym typeface="+mn-lt"/>
              </a:rPr>
              <a:t>全市二</a:t>
            </a:r>
            <a:r>
              <a:rPr kumimoji="0" lang="zh-CN" altLang="id-ID"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级以上</a:t>
            </a:r>
            <a:r>
              <a:rPr kumimoji="0" lang="zh-CN" altLang="id-ID"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ea"/>
                <a:sym typeface="+mn-lt"/>
              </a:rPr>
              <a:t>医院</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ea"/>
                <a:sym typeface="+mn-lt"/>
              </a:rPr>
              <a:t>。</a:t>
            </a: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dirty="0">
                <a:latin typeface="微软雅黑" panose="020B0503020204020204" charset="-122"/>
                <a:ea typeface="微软雅黑" panose="020B0503020204020204" charset="-122"/>
                <a:cs typeface="+mn-ea"/>
                <a:sym typeface="+mn-lt"/>
              </a:rPr>
              <a:t>	</a:t>
            </a:r>
            <a:r>
              <a:rPr kumimoji="0" lang="zh-CN" altLang="id-ID"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ea"/>
                <a:sym typeface="+mn-lt"/>
              </a:rPr>
              <a:t>管理</a:t>
            </a:r>
            <a:r>
              <a:rPr kumimoji="0" lang="zh-CN" altLang="id-ID"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机构通过此系统，可以加强对临床用血信息进行监管和分析，</a:t>
            </a:r>
            <a:r>
              <a:rPr kumimoji="0" lang="zh-CN" altLang="id-ID"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ea"/>
                <a:sym typeface="+mn-lt"/>
              </a:rPr>
              <a:t>根据</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ea"/>
                <a:sym typeface="+mn-lt"/>
              </a:rPr>
              <a:t>统</a:t>
            </a:r>
            <a:r>
              <a:rPr kumimoji="0" lang="zh-CN" altLang="id-ID"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ea"/>
                <a:sym typeface="+mn-lt"/>
              </a:rPr>
              <a:t>计</a:t>
            </a:r>
            <a:r>
              <a:rPr kumimoji="0" lang="zh-CN" altLang="id-ID"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报表进行分析及制定相应的决策以提升临床用血水平。医疗机构通过本系统可以提升医疗机构临床用血水平，提高合理用血率，减少血液浪费，减轻患者负担。并实现用血者出院即报，提升献血者满意度，对血员招募起积极作用</a:t>
            </a:r>
            <a:r>
              <a:rPr kumimoji="0" lang="zh-CN" altLang="id-ID"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ea"/>
                <a:sym typeface="+mn-lt"/>
              </a:rPr>
              <a:t>。</a:t>
            </a:r>
            <a:endParaRPr kumimoji="0" lang="zh-CN" altLang="id-ID"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endParaRPr>
          </a:p>
        </p:txBody>
      </p:sp>
      <p:sp>
        <p:nvSpPr>
          <p:cNvPr id="29" name="TextBox 41"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4043206" y="557082"/>
            <a:ext cx="4105611"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chemeClr val="tx1"/>
                </a:solidFill>
                <a:effectLst/>
                <a:uLnTx/>
                <a:uFillTx/>
                <a:cs typeface="+mn-ea"/>
                <a:sym typeface="+mn-lt"/>
              </a:rPr>
              <a:t>1.3 </a:t>
            </a:r>
            <a:r>
              <a:rPr kumimoji="0" lang="zh-CN" altLang="en-US" sz="3600" b="0" i="0" u="none" strike="noStrike" kern="1200" cap="none" spc="0" normalizeH="0" baseline="0" noProof="0" dirty="0" smtClean="0">
                <a:ln>
                  <a:noFill/>
                </a:ln>
                <a:solidFill>
                  <a:schemeClr val="tx1"/>
                </a:solidFill>
                <a:effectLst/>
                <a:uLnTx/>
                <a:uFillTx/>
                <a:cs typeface="+mn-ea"/>
                <a:sym typeface="+mn-lt"/>
              </a:rPr>
              <a:t>建设</a:t>
            </a:r>
            <a:r>
              <a:rPr kumimoji="0" lang="zh-CN" altLang="en-US" sz="3600" b="0" i="0" u="none" strike="noStrike" kern="1200" cap="none" spc="0" normalizeH="0" baseline="0" noProof="0" dirty="0">
                <a:ln>
                  <a:noFill/>
                </a:ln>
                <a:solidFill>
                  <a:schemeClr val="tx1"/>
                </a:solidFill>
                <a:effectLst/>
                <a:uLnTx/>
                <a:uFillTx/>
                <a:cs typeface="+mn-ea"/>
                <a:sym typeface="+mn-lt"/>
              </a:rPr>
              <a:t>内容及目标</a:t>
            </a:r>
          </a:p>
        </p:txBody>
      </p:sp>
      <p:cxnSp>
        <p:nvCxnSpPr>
          <p:cNvPr id="36" name="Straight Connector 45"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CxnSpPr/>
          <p:nvPr/>
        </p:nvCxnSpPr>
        <p:spPr>
          <a:xfrm flipV="1">
            <a:off x="4274820" y="1378585"/>
            <a:ext cx="3885565" cy="1270"/>
          </a:xfrm>
          <a:prstGeom prst="line">
            <a:avLst/>
          </a:prstGeom>
          <a:ln w="38100">
            <a:solidFill>
              <a:srgbClr val="19B49B"/>
            </a:solidFill>
          </a:ln>
        </p:spPr>
        <p:style>
          <a:lnRef idx="1">
            <a:schemeClr val="accent1"/>
          </a:lnRef>
          <a:fillRef idx="0">
            <a:schemeClr val="accent1"/>
          </a:fillRef>
          <a:effectRef idx="0">
            <a:schemeClr val="accent1"/>
          </a:effectRef>
          <a:fontRef idx="minor">
            <a:schemeClr val="tx1"/>
          </a:fontRef>
        </p:style>
      </p:cxnSp>
      <p:sp>
        <p:nvSpPr>
          <p:cNvPr id="2" name="e7d195523061f1c0"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hidden="1"/>
          <p:cNvSpPr txBox="1"/>
          <p:nvPr/>
        </p:nvSpPr>
        <p:spPr>
          <a:xfrm>
            <a:off x="-355600" y="1803400"/>
            <a:ext cx="293927" cy="1016000"/>
          </a:xfrm>
          <a:prstGeom prst="rect">
            <a:avLst/>
          </a:prstGeom>
          <a:noFill/>
        </p:spPr>
        <p:txBody>
          <a:bodyPr vert="wordArtVert" rtlCol="0">
            <a:spAutoFit/>
          </a:bodyPr>
          <a:lstStyle/>
          <a:p>
            <a:r>
              <a:rPr lang="en-US" altLang="zh-CN" sz="100" smtClean="0"/>
              <a:t>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a:t>
            </a:r>
            <a:endParaRPr lang="zh-CN" altLang="en-US" sz="100"/>
          </a:p>
        </p:txBody>
      </p: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16"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487045" y="1891665"/>
            <a:ext cx="11205845" cy="31700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smtClean="0">
                <a:ln>
                  <a:noFill/>
                </a:ln>
                <a:solidFill>
                  <a:schemeClr val="tx1"/>
                </a:solidFill>
                <a:effectLst/>
                <a:uLnTx/>
                <a:uFillTx/>
                <a:cs typeface="+mn-ea"/>
                <a:sym typeface="+mn-lt"/>
              </a:rPr>
              <a:t>1.3.2</a:t>
            </a:r>
            <a:r>
              <a:rPr kumimoji="0" lang="zh-CN" altLang="en-US" sz="2800" b="0" i="0" u="none" strike="noStrike" kern="1200" cap="none" spc="0" normalizeH="0" baseline="0" noProof="0" dirty="0" smtClean="0">
                <a:ln>
                  <a:noFill/>
                </a:ln>
                <a:solidFill>
                  <a:schemeClr val="tx1"/>
                </a:solidFill>
                <a:effectLst/>
                <a:uLnTx/>
                <a:uFillTx/>
                <a:cs typeface="+mn-ea"/>
                <a:sym typeface="+mn-lt"/>
              </a:rPr>
              <a:t>建设目标</a:t>
            </a:r>
            <a:endParaRPr kumimoji="0" lang="en-US" altLang="zh-CN" sz="2800" b="0" i="0" u="none" strike="noStrike" kern="1200" cap="none" spc="0" normalizeH="0" baseline="0" noProof="0" dirty="0" smtClean="0">
              <a:ln>
                <a:noFill/>
              </a:ln>
              <a:solidFill>
                <a:schemeClr val="tx1"/>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endParaRPr kumimoji="0" lang="zh-CN" altLang="en-US" sz="2800" b="0" i="0" u="none" strike="noStrike" kern="1200" cap="none" spc="0" normalizeH="0" baseline="0" noProof="0" dirty="0">
              <a:ln>
                <a:noFill/>
              </a:ln>
              <a:solidFill>
                <a:schemeClr val="tx1"/>
              </a:solidFill>
              <a:effectLst/>
              <a:uLnTx/>
              <a:uFillTx/>
              <a:cs typeface="+mn-ea"/>
              <a:sym typeface="+mn-lt"/>
            </a:endParaRP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mn-lt"/>
              </a:rPr>
              <a:t>1）建立协同保障体系：</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mn-lt"/>
              </a:rPr>
              <a:t>2）实现标准化平台管理：</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mn-lt"/>
              </a:rPr>
              <a:t>3）实现平台结合有效管理：</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mn-lt"/>
              </a:rPr>
              <a:t>4）实现全市合理化用血服务体系：</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mn-lt"/>
              </a:rPr>
              <a:t>5）建立全国区域化血液管理的典范：</a:t>
            </a:r>
          </a:p>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mn-lt"/>
              </a:rPr>
              <a:t>6）优化全市用血报销服务流程：	</a:t>
            </a:r>
            <a:endParaRPr kumimoji="0" lang="zh-CN" altLang="id-ID" sz="2400" b="0" i="0" u="none" strike="noStrike" kern="1200" cap="none" spc="0" normalizeH="0" baseline="0" noProof="0" dirty="0">
              <a:ln>
                <a:noFill/>
              </a:ln>
              <a:solidFill>
                <a:schemeClr val="tx1"/>
              </a:solidFill>
              <a:effectLst/>
              <a:uLnTx/>
              <a:uFillTx/>
              <a:latin typeface="微软雅黑" panose="020B0503020204020204" pitchFamily="34" charset="-122"/>
              <a:ea typeface="微软雅黑" panose="020B0503020204020204" pitchFamily="34" charset="-122"/>
              <a:cs typeface="+mn-ea"/>
              <a:sym typeface="+mn-lt"/>
            </a:endParaRPr>
          </a:p>
        </p:txBody>
      </p:sp>
      <p:sp>
        <p:nvSpPr>
          <p:cNvPr id="29" name="TextBox 41"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4043206" y="557082"/>
            <a:ext cx="4105611"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chemeClr val="tx1"/>
                </a:solidFill>
                <a:effectLst/>
                <a:uLnTx/>
                <a:uFillTx/>
                <a:cs typeface="+mn-ea"/>
                <a:sym typeface="+mn-lt"/>
              </a:rPr>
              <a:t>1.3 </a:t>
            </a:r>
            <a:r>
              <a:rPr kumimoji="0" lang="zh-CN" altLang="en-US" sz="3600" b="0" i="0" u="none" strike="noStrike" kern="1200" cap="none" spc="0" normalizeH="0" baseline="0" noProof="0" dirty="0" smtClean="0">
                <a:ln>
                  <a:noFill/>
                </a:ln>
                <a:solidFill>
                  <a:schemeClr val="tx1"/>
                </a:solidFill>
                <a:effectLst/>
                <a:uLnTx/>
                <a:uFillTx/>
                <a:cs typeface="+mn-ea"/>
                <a:sym typeface="+mn-lt"/>
              </a:rPr>
              <a:t>建设</a:t>
            </a:r>
            <a:r>
              <a:rPr kumimoji="0" lang="zh-CN" altLang="en-US" sz="3600" b="0" i="0" u="none" strike="noStrike" kern="1200" cap="none" spc="0" normalizeH="0" baseline="0" noProof="0" dirty="0">
                <a:ln>
                  <a:noFill/>
                </a:ln>
                <a:solidFill>
                  <a:schemeClr val="tx1"/>
                </a:solidFill>
                <a:effectLst/>
                <a:uLnTx/>
                <a:uFillTx/>
                <a:cs typeface="+mn-ea"/>
                <a:sym typeface="+mn-lt"/>
              </a:rPr>
              <a:t>内容及目标</a:t>
            </a:r>
          </a:p>
        </p:txBody>
      </p:sp>
      <p:cxnSp>
        <p:nvCxnSpPr>
          <p:cNvPr id="36" name="Straight Connector 45"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CxnSpPr/>
          <p:nvPr/>
        </p:nvCxnSpPr>
        <p:spPr>
          <a:xfrm flipV="1">
            <a:off x="4274820" y="1378585"/>
            <a:ext cx="3885565" cy="1270"/>
          </a:xfrm>
          <a:prstGeom prst="line">
            <a:avLst/>
          </a:prstGeom>
          <a:ln w="38100">
            <a:solidFill>
              <a:srgbClr val="19B49B"/>
            </a:solidFill>
          </a:ln>
        </p:spPr>
        <p:style>
          <a:lnRef idx="1">
            <a:schemeClr val="accent1"/>
          </a:lnRef>
          <a:fillRef idx="0">
            <a:schemeClr val="accent1"/>
          </a:fillRef>
          <a:effectRef idx="0">
            <a:schemeClr val="accent1"/>
          </a:effectRef>
          <a:fontRef idx="minor">
            <a:schemeClr val="tx1"/>
          </a:fontRef>
        </p:style>
      </p:cxnSp>
      <p:sp>
        <p:nvSpPr>
          <p:cNvPr id="2" name="e7d195523061f1c0"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hidden="1"/>
          <p:cNvSpPr txBox="1"/>
          <p:nvPr/>
        </p:nvSpPr>
        <p:spPr>
          <a:xfrm>
            <a:off x="-355600" y="1803400"/>
            <a:ext cx="293927" cy="1016000"/>
          </a:xfrm>
          <a:prstGeom prst="rect">
            <a:avLst/>
          </a:prstGeom>
          <a:noFill/>
        </p:spPr>
        <p:txBody>
          <a:bodyPr vert="wordArtVert" rtlCol="0">
            <a:spAutoFit/>
          </a:bodyPr>
          <a:lstStyle/>
          <a:p>
            <a:r>
              <a:rPr lang="en-US" altLang="zh-CN" sz="100" smtClean="0"/>
              <a:t>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a:t>
            </a:r>
            <a:endParaRPr lang="zh-CN" altLang="en-US" sz="100"/>
          </a:p>
        </p:txBody>
      </p:sp>
      <p:pic>
        <p:nvPicPr>
          <p:cNvPr id="3" name="图片 2" descr="}D94`397)3]5Y7{_%R_[9T4"/>
          <p:cNvPicPr>
            <a:picLocks noChangeAspect="1"/>
          </p:cNvPicPr>
          <p:nvPr/>
        </p:nvPicPr>
        <p:blipFill>
          <a:blip r:embed="rId2" cstate="print"/>
          <a:stretch>
            <a:fillRect/>
          </a:stretch>
        </p:blipFill>
        <p:spPr>
          <a:xfrm>
            <a:off x="6182995" y="2983230"/>
            <a:ext cx="4952365" cy="3256915"/>
          </a:xfrm>
          <a:prstGeom prst="rect">
            <a:avLst/>
          </a:prstGeom>
        </p:spPr>
      </p:pic>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16"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矩形 46"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p:nvPr/>
        </p:nvSpPr>
        <p:spPr>
          <a:xfrm>
            <a:off x="359410" y="693420"/>
            <a:ext cx="11473180" cy="5804535"/>
          </a:xfrm>
          <a:prstGeom prst="rect">
            <a:avLst/>
          </a:prstGeom>
          <a:noFill/>
          <a:ln w="38100">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12" name="Rectangle 11"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p:nvPr/>
        </p:nvSpPr>
        <p:spPr>
          <a:xfrm>
            <a:off x="1274465" y="2772851"/>
            <a:ext cx="1221535" cy="1432056"/>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cs typeface="+mn-ea"/>
                <a:sym typeface="+mn-lt"/>
              </a:rPr>
              <a:t>01</a:t>
            </a:r>
            <a:endParaRPr lang="id-ID" sz="4400" dirty="0">
              <a:cs typeface="+mn-ea"/>
              <a:sym typeface="+mn-lt"/>
            </a:endParaRPr>
          </a:p>
        </p:txBody>
      </p:sp>
      <p:sp>
        <p:nvSpPr>
          <p:cNvPr id="18" name="TextBox 11"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1379324" y="4365000"/>
            <a:ext cx="1011815" cy="1323439"/>
          </a:xfrm>
          <a:prstGeom prst="rect">
            <a:avLst/>
          </a:prstGeom>
          <a:noFill/>
        </p:spPr>
        <p:txBody>
          <a:bodyPr wrap="none" rtlCol="0">
            <a:spAutoFit/>
          </a:bodyPr>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ctr"/>
            <a:r>
              <a:rPr lang="zh-CN" altLang="en-US" sz="1600" b="1" dirty="0" smtClean="0">
                <a:solidFill>
                  <a:schemeClr val="tx1"/>
                </a:solidFill>
                <a:cs typeface="+mn-ea"/>
                <a:sym typeface="+mn-lt"/>
              </a:rPr>
              <a:t>方案</a:t>
            </a:r>
            <a:r>
              <a:rPr lang="zh-CN" altLang="id-ID" sz="1600" b="1" dirty="0" smtClean="0">
                <a:solidFill>
                  <a:schemeClr val="tx1"/>
                </a:solidFill>
                <a:cs typeface="+mn-ea"/>
                <a:sym typeface="+mn-lt"/>
              </a:rPr>
              <a:t>概述</a:t>
            </a:r>
            <a:endParaRPr lang="en-US" altLang="zh-CN" sz="1600" b="1" dirty="0" smtClean="0">
              <a:solidFill>
                <a:schemeClr val="tx1"/>
              </a:solidFill>
              <a:cs typeface="+mn-ea"/>
              <a:sym typeface="+mn-lt"/>
            </a:endParaRPr>
          </a:p>
          <a:p>
            <a:pPr algn="ctr"/>
            <a:r>
              <a:rPr lang="zh-CN" altLang="en-US" sz="1600" b="1" dirty="0" smtClean="0">
                <a:solidFill>
                  <a:schemeClr val="tx1"/>
                </a:solidFill>
                <a:cs typeface="+mn-ea"/>
                <a:sym typeface="+mn-lt"/>
              </a:rPr>
              <a:t>政策解读</a:t>
            </a:r>
            <a:endParaRPr lang="en-US" altLang="zh-CN" sz="1600" b="1" dirty="0" smtClean="0">
              <a:solidFill>
                <a:schemeClr val="tx1"/>
              </a:solidFill>
              <a:cs typeface="+mn-ea"/>
              <a:sym typeface="+mn-lt"/>
            </a:endParaRPr>
          </a:p>
          <a:p>
            <a:pPr algn="ctr"/>
            <a:r>
              <a:rPr lang="zh-CN" altLang="en-US" sz="1600" b="1" dirty="0" smtClean="0">
                <a:solidFill>
                  <a:schemeClr val="tx1"/>
                </a:solidFill>
                <a:cs typeface="+mn-ea"/>
                <a:sym typeface="+mn-lt"/>
              </a:rPr>
              <a:t>应用现状</a:t>
            </a:r>
            <a:endParaRPr lang="en-US" altLang="zh-CN" sz="1600" b="1" dirty="0" smtClean="0">
              <a:solidFill>
                <a:schemeClr val="tx1"/>
              </a:solidFill>
              <a:cs typeface="+mn-ea"/>
              <a:sym typeface="+mn-lt"/>
            </a:endParaRPr>
          </a:p>
          <a:p>
            <a:pPr algn="ctr"/>
            <a:r>
              <a:rPr lang="zh-CN" altLang="en-US" sz="1600" b="1" dirty="0" smtClean="0">
                <a:solidFill>
                  <a:schemeClr val="tx1"/>
                </a:solidFill>
                <a:cs typeface="+mn-ea"/>
                <a:sym typeface="+mn-lt"/>
              </a:rPr>
              <a:t>建设目标</a:t>
            </a:r>
            <a:endParaRPr lang="en-US" altLang="zh-CN" sz="1600" b="1" dirty="0" smtClean="0">
              <a:solidFill>
                <a:schemeClr val="tx1"/>
              </a:solidFill>
              <a:cs typeface="+mn-ea"/>
              <a:sym typeface="+mn-lt"/>
            </a:endParaRPr>
          </a:p>
          <a:p>
            <a:pPr algn="ctr"/>
            <a:r>
              <a:rPr lang="zh-CN" altLang="en-US" sz="1600" b="1" dirty="0" smtClean="0">
                <a:solidFill>
                  <a:schemeClr val="tx1"/>
                </a:solidFill>
                <a:cs typeface="+mn-ea"/>
                <a:sym typeface="+mn-lt"/>
              </a:rPr>
              <a:t>实际效果</a:t>
            </a:r>
            <a:endParaRPr lang="zh-CN" altLang="id-ID" sz="1600" b="1" dirty="0">
              <a:solidFill>
                <a:schemeClr val="tx1"/>
              </a:solidFill>
              <a:cs typeface="+mn-ea"/>
              <a:sym typeface="+mn-lt"/>
            </a:endParaRPr>
          </a:p>
        </p:txBody>
      </p:sp>
      <p:sp>
        <p:nvSpPr>
          <p:cNvPr id="9" name="Rectangle 8"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p:nvPr/>
        </p:nvSpPr>
        <p:spPr>
          <a:xfrm>
            <a:off x="3290465" y="2772851"/>
            <a:ext cx="1221535" cy="1432056"/>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cs typeface="+mn-ea"/>
                <a:sym typeface="+mn-lt"/>
              </a:rPr>
              <a:t>02</a:t>
            </a:r>
            <a:endParaRPr lang="id-ID" sz="4400" dirty="0">
              <a:cs typeface="+mn-ea"/>
              <a:sym typeface="+mn-lt"/>
            </a:endParaRPr>
          </a:p>
        </p:txBody>
      </p:sp>
      <p:sp>
        <p:nvSpPr>
          <p:cNvPr id="23" name="TextBox 57"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3395324" y="4365000"/>
            <a:ext cx="1011816" cy="338554"/>
          </a:xfrm>
          <a:prstGeom prst="rect">
            <a:avLst/>
          </a:prstGeom>
          <a:noFill/>
        </p:spPr>
        <p:txBody>
          <a:bodyPr wrap="none" rtlCol="0">
            <a:spAutoFit/>
          </a:bodyPr>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ctr"/>
            <a:r>
              <a:rPr lang="zh-CN" altLang="en-US" sz="1600" b="1" dirty="0" smtClean="0">
                <a:solidFill>
                  <a:schemeClr val="tx1"/>
                </a:solidFill>
                <a:cs typeface="+mn-ea"/>
                <a:sym typeface="+mn-lt"/>
              </a:rPr>
              <a:t>需求分析</a:t>
            </a:r>
            <a:endParaRPr lang="zh-CN" altLang="id-ID" sz="1600" b="1" dirty="0">
              <a:solidFill>
                <a:schemeClr val="tx1"/>
              </a:solidFill>
              <a:cs typeface="+mn-ea"/>
              <a:sym typeface="+mn-lt"/>
            </a:endParaRPr>
          </a:p>
        </p:txBody>
      </p:sp>
      <p:sp>
        <p:nvSpPr>
          <p:cNvPr id="6" name="Rectangle 5"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p:nvPr/>
        </p:nvSpPr>
        <p:spPr>
          <a:xfrm>
            <a:off x="9698465" y="2772851"/>
            <a:ext cx="1221535" cy="1432056"/>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cs typeface="+mn-ea"/>
                <a:sym typeface="+mn-lt"/>
              </a:rPr>
              <a:t>05</a:t>
            </a:r>
            <a:endParaRPr lang="id-ID" sz="4400" dirty="0">
              <a:cs typeface="+mn-ea"/>
              <a:sym typeface="+mn-lt"/>
            </a:endParaRPr>
          </a:p>
        </p:txBody>
      </p:sp>
      <p:sp>
        <p:nvSpPr>
          <p:cNvPr id="28" name="TextBox 58"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9803323" y="4365000"/>
            <a:ext cx="1011816" cy="338554"/>
          </a:xfrm>
          <a:prstGeom prst="rect">
            <a:avLst/>
          </a:prstGeom>
          <a:noFill/>
        </p:spPr>
        <p:txBody>
          <a:bodyPr wrap="none" rtlCol="0">
            <a:spAutoFit/>
          </a:bodyPr>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ctr"/>
            <a:r>
              <a:rPr lang="zh-CN" altLang="id-ID" sz="1600" b="1" dirty="0" smtClean="0">
                <a:solidFill>
                  <a:schemeClr val="tx1"/>
                </a:solidFill>
                <a:cs typeface="+mn-ea"/>
                <a:sym typeface="+mn-lt"/>
              </a:rPr>
              <a:t>项目</a:t>
            </a:r>
            <a:r>
              <a:rPr lang="zh-CN" altLang="en-US" sz="1600" b="1" dirty="0" smtClean="0">
                <a:solidFill>
                  <a:schemeClr val="tx1"/>
                </a:solidFill>
                <a:cs typeface="+mn-ea"/>
                <a:sym typeface="+mn-lt"/>
              </a:rPr>
              <a:t>实施</a:t>
            </a:r>
            <a:endParaRPr lang="zh-CN" altLang="id-ID" sz="1600" b="1" dirty="0">
              <a:solidFill>
                <a:schemeClr val="tx1"/>
              </a:solidFill>
              <a:cs typeface="+mn-ea"/>
              <a:sym typeface="+mn-lt"/>
            </a:endParaRPr>
          </a:p>
        </p:txBody>
      </p:sp>
      <p:sp>
        <p:nvSpPr>
          <p:cNvPr id="42" name="TextBox 41"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5190502" y="964511"/>
            <a:ext cx="1811020" cy="767715"/>
          </a:xfrm>
          <a:prstGeom prst="rect">
            <a:avLst/>
          </a:prstGeom>
          <a:noFill/>
        </p:spPr>
        <p:txBody>
          <a:bodyPr wrap="none" rtlCol="0">
            <a:spAutoFit/>
          </a:bodyPr>
          <a:lstStyle/>
          <a:p>
            <a:pPr algn="ctr"/>
            <a:r>
              <a:rPr lang="zh-CN" altLang="es-VE" sz="4400" b="1" dirty="0">
                <a:cs typeface="+mn-ea"/>
                <a:sym typeface="+mn-lt"/>
              </a:rPr>
              <a:t>目    录</a:t>
            </a:r>
          </a:p>
        </p:txBody>
      </p:sp>
      <p:cxnSp>
        <p:nvCxnSpPr>
          <p:cNvPr id="46" name="Straight Connector 45"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CxnSpPr/>
          <p:nvPr/>
        </p:nvCxnSpPr>
        <p:spPr>
          <a:xfrm>
            <a:off x="5513070" y="1707515"/>
            <a:ext cx="1223645" cy="0"/>
          </a:xfrm>
          <a:prstGeom prst="line">
            <a:avLst/>
          </a:prstGeom>
          <a:ln w="38100">
            <a:solidFill>
              <a:srgbClr val="19B49B"/>
            </a:solidFill>
          </a:ln>
        </p:spPr>
        <p:style>
          <a:lnRef idx="1">
            <a:schemeClr val="accent1"/>
          </a:lnRef>
          <a:fillRef idx="0">
            <a:schemeClr val="accent1"/>
          </a:fillRef>
          <a:effectRef idx="0">
            <a:schemeClr val="accent1"/>
          </a:effectRef>
          <a:fontRef idx="minor">
            <a:schemeClr val="tx1"/>
          </a:fontRef>
        </p:style>
      </p:cxnSp>
      <p:sp>
        <p:nvSpPr>
          <p:cNvPr id="2" name="e7d195523061f1c0"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hidden="1"/>
          <p:cNvSpPr txBox="1"/>
          <p:nvPr/>
        </p:nvSpPr>
        <p:spPr>
          <a:xfrm>
            <a:off x="-355600" y="1803400"/>
            <a:ext cx="293927" cy="1016000"/>
          </a:xfrm>
          <a:prstGeom prst="rect">
            <a:avLst/>
          </a:prstGeom>
          <a:noFill/>
        </p:spPr>
        <p:txBody>
          <a:bodyPr vert="wordArtVert" rtlCol="0">
            <a:spAutoFit/>
          </a:bodyPr>
          <a:lstStyle/>
          <a:p>
            <a:r>
              <a:rPr lang="en-US" altLang="zh-CN" sz="100" smtClean="0"/>
              <a:t>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a:t>
            </a:r>
            <a:endParaRPr lang="zh-CN" altLang="en-US" sz="100"/>
          </a:p>
        </p:txBody>
      </p:sp>
      <p:cxnSp>
        <p:nvCxnSpPr>
          <p:cNvPr id="5" name="Straight Connector 40"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CxnSpPr/>
          <p:nvPr/>
        </p:nvCxnSpPr>
        <p:spPr>
          <a:xfrm>
            <a:off x="1477562" y="5661000"/>
            <a:ext cx="815340" cy="0"/>
          </a:xfrm>
          <a:prstGeom prst="line">
            <a:avLst/>
          </a:prstGeom>
          <a:ln w="38100">
            <a:solidFill>
              <a:srgbClr val="19B49B"/>
            </a:solidFill>
          </a:ln>
        </p:spPr>
        <p:style>
          <a:lnRef idx="1">
            <a:schemeClr val="accent1"/>
          </a:lnRef>
          <a:fillRef idx="0">
            <a:schemeClr val="accent1"/>
          </a:fillRef>
          <a:effectRef idx="0">
            <a:schemeClr val="accent1"/>
          </a:effectRef>
          <a:fontRef idx="minor">
            <a:schemeClr val="tx1"/>
          </a:fontRef>
        </p:style>
      </p:cxnSp>
      <p:cxnSp>
        <p:nvCxnSpPr>
          <p:cNvPr id="7" name="Straight Connector 42"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CxnSpPr/>
          <p:nvPr/>
        </p:nvCxnSpPr>
        <p:spPr>
          <a:xfrm flipV="1">
            <a:off x="3541659" y="4774919"/>
            <a:ext cx="719147" cy="1"/>
          </a:xfrm>
          <a:prstGeom prst="line">
            <a:avLst/>
          </a:prstGeom>
          <a:ln w="38100">
            <a:solidFill>
              <a:srgbClr val="19B49B"/>
            </a:solidFill>
          </a:ln>
        </p:spPr>
        <p:style>
          <a:lnRef idx="1">
            <a:schemeClr val="accent1"/>
          </a:lnRef>
          <a:fillRef idx="0">
            <a:schemeClr val="accent1"/>
          </a:fillRef>
          <a:effectRef idx="0">
            <a:schemeClr val="accent1"/>
          </a:effectRef>
          <a:fontRef idx="minor">
            <a:schemeClr val="tx1"/>
          </a:fontRef>
        </p:style>
      </p:cxnSp>
      <p:cxnSp>
        <p:nvCxnSpPr>
          <p:cNvPr id="8" name="Straight Connector 43"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CxnSpPr/>
          <p:nvPr/>
        </p:nvCxnSpPr>
        <p:spPr>
          <a:xfrm>
            <a:off x="9799327" y="4774919"/>
            <a:ext cx="1019810" cy="635"/>
          </a:xfrm>
          <a:prstGeom prst="line">
            <a:avLst/>
          </a:prstGeom>
          <a:ln w="38100">
            <a:solidFill>
              <a:srgbClr val="19B49B"/>
            </a:solidFill>
          </a:ln>
        </p:spPr>
        <p:style>
          <a:lnRef idx="1">
            <a:schemeClr val="accent1"/>
          </a:lnRef>
          <a:fillRef idx="0">
            <a:schemeClr val="accent1"/>
          </a:fillRef>
          <a:effectRef idx="0">
            <a:schemeClr val="accent1"/>
          </a:effectRef>
          <a:fontRef idx="minor">
            <a:schemeClr val="tx1"/>
          </a:fontRef>
        </p:style>
      </p:cxnSp>
      <p:sp>
        <p:nvSpPr>
          <p:cNvPr id="24" name="Rectangle 5"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p:nvPr/>
        </p:nvSpPr>
        <p:spPr>
          <a:xfrm>
            <a:off x="7639984" y="2772851"/>
            <a:ext cx="1221535" cy="1432056"/>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cs typeface="+mn-ea"/>
                <a:sym typeface="+mn-lt"/>
              </a:rPr>
              <a:t>04</a:t>
            </a:r>
            <a:endParaRPr lang="id-ID" sz="4400" dirty="0">
              <a:cs typeface="+mn-ea"/>
              <a:sym typeface="+mn-lt"/>
            </a:endParaRPr>
          </a:p>
        </p:txBody>
      </p:sp>
      <p:sp>
        <p:nvSpPr>
          <p:cNvPr id="25" name="TextBox 58"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7425035" y="4365000"/>
            <a:ext cx="1838965" cy="338554"/>
          </a:xfrm>
          <a:prstGeom prst="rect">
            <a:avLst/>
          </a:prstGeom>
          <a:noFill/>
        </p:spPr>
        <p:txBody>
          <a:bodyPr wrap="none" rtlCol="0">
            <a:spAutoFit/>
          </a:bodyPr>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ctr"/>
            <a:r>
              <a:rPr lang="zh-CN" altLang="en-US" sz="1600" b="1" dirty="0" smtClean="0">
                <a:solidFill>
                  <a:schemeClr val="tx1"/>
                </a:solidFill>
                <a:cs typeface="+mn-ea"/>
                <a:sym typeface="+mn-lt"/>
              </a:rPr>
              <a:t>应用系统功能设计</a:t>
            </a:r>
            <a:endParaRPr lang="zh-CN" altLang="id-ID" sz="1600" b="1" dirty="0">
              <a:solidFill>
                <a:schemeClr val="tx1"/>
              </a:solidFill>
              <a:cs typeface="+mn-ea"/>
              <a:sym typeface="+mn-lt"/>
            </a:endParaRPr>
          </a:p>
        </p:txBody>
      </p:sp>
      <p:cxnSp>
        <p:nvCxnSpPr>
          <p:cNvPr id="26" name="Straight Connector 43"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CxnSpPr/>
          <p:nvPr/>
        </p:nvCxnSpPr>
        <p:spPr>
          <a:xfrm>
            <a:off x="7669503" y="4774919"/>
            <a:ext cx="1450497" cy="0"/>
          </a:xfrm>
          <a:prstGeom prst="line">
            <a:avLst/>
          </a:prstGeom>
          <a:ln w="38100">
            <a:solidFill>
              <a:srgbClr val="19B49B"/>
            </a:solidFill>
          </a:ln>
        </p:spPr>
        <p:style>
          <a:lnRef idx="1">
            <a:schemeClr val="accent1"/>
          </a:lnRef>
          <a:fillRef idx="0">
            <a:schemeClr val="accent1"/>
          </a:fillRef>
          <a:effectRef idx="0">
            <a:schemeClr val="accent1"/>
          </a:effectRef>
          <a:fontRef idx="minor">
            <a:schemeClr val="tx1"/>
          </a:fontRef>
        </p:style>
      </p:cxnSp>
      <p:sp>
        <p:nvSpPr>
          <p:cNvPr id="31" name="Rectangle 8"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p:nvPr/>
        </p:nvSpPr>
        <p:spPr>
          <a:xfrm>
            <a:off x="5486245" y="2772851"/>
            <a:ext cx="1221535" cy="1432056"/>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cs typeface="+mn-ea"/>
                <a:sym typeface="+mn-lt"/>
              </a:rPr>
              <a:t>03</a:t>
            </a:r>
            <a:endParaRPr lang="id-ID" sz="4400" dirty="0">
              <a:cs typeface="+mn-ea"/>
              <a:sym typeface="+mn-lt"/>
            </a:endParaRPr>
          </a:p>
        </p:txBody>
      </p:sp>
      <p:cxnSp>
        <p:nvCxnSpPr>
          <p:cNvPr id="32" name="Straight Connector 42"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CxnSpPr/>
          <p:nvPr/>
        </p:nvCxnSpPr>
        <p:spPr>
          <a:xfrm flipV="1">
            <a:off x="5534069" y="4774919"/>
            <a:ext cx="1278620" cy="2"/>
          </a:xfrm>
          <a:prstGeom prst="line">
            <a:avLst/>
          </a:prstGeom>
          <a:ln w="38100">
            <a:solidFill>
              <a:srgbClr val="19B49B"/>
            </a:solidFill>
          </a:ln>
        </p:spPr>
        <p:style>
          <a:lnRef idx="1">
            <a:schemeClr val="accent1"/>
          </a:lnRef>
          <a:fillRef idx="0">
            <a:schemeClr val="accent1"/>
          </a:fillRef>
          <a:effectRef idx="0">
            <a:schemeClr val="accent1"/>
          </a:effectRef>
          <a:fontRef idx="minor">
            <a:schemeClr val="tx1"/>
          </a:fontRef>
        </p:style>
      </p:cxnSp>
      <p:sp>
        <p:nvSpPr>
          <p:cNvPr id="34" name="TextBox 57"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5489226" y="4365000"/>
            <a:ext cx="1425390" cy="338554"/>
          </a:xfrm>
          <a:prstGeom prst="rect">
            <a:avLst/>
          </a:prstGeom>
          <a:noFill/>
        </p:spPr>
        <p:txBody>
          <a:bodyPr wrap="none" rtlCol="0">
            <a:spAutoFit/>
          </a:bodyPr>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ctr"/>
            <a:r>
              <a:rPr lang="zh-CN" altLang="en-US" sz="1600" b="1" dirty="0" smtClean="0">
                <a:solidFill>
                  <a:schemeClr val="tx1"/>
                </a:solidFill>
                <a:cs typeface="+mn-ea"/>
                <a:sym typeface="+mn-lt"/>
              </a:rPr>
              <a:t>总体框架设计</a:t>
            </a:r>
            <a:endParaRPr lang="zh-CN" altLang="id-ID" sz="1600" b="1" dirty="0">
              <a:solidFill>
                <a:schemeClr val="tx1"/>
              </a:solidFill>
              <a:cs typeface="+mn-ea"/>
              <a:sym typeface="+mn-lt"/>
            </a:endParaRPr>
          </a:p>
        </p:txBody>
      </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additive="base">
                                        <p:cTn id="11" dur="500" fill="hold"/>
                                        <p:tgtEl>
                                          <p:spTgt spid="46"/>
                                        </p:tgtEl>
                                        <p:attrNameLst>
                                          <p:attrName>ppt_x</p:attrName>
                                        </p:attrNameLst>
                                      </p:cBhvr>
                                      <p:tavLst>
                                        <p:tav tm="0">
                                          <p:val>
                                            <p:strVal val="#ppt_x"/>
                                          </p:val>
                                        </p:tav>
                                        <p:tav tm="100000">
                                          <p:val>
                                            <p:strVal val="#ppt_x"/>
                                          </p:val>
                                        </p:tav>
                                      </p:tavLst>
                                    </p:anim>
                                    <p:anim calcmode="lin" valueType="num">
                                      <p:cBhvr additive="base">
                                        <p:cTn id="12" dur="500" fill="hold"/>
                                        <p:tgtEl>
                                          <p:spTgt spid="4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487045" y="1891665"/>
            <a:ext cx="112058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smtClean="0">
                <a:ln>
                  <a:noFill/>
                </a:ln>
                <a:solidFill>
                  <a:schemeClr val="tx1"/>
                </a:solidFill>
                <a:effectLst/>
                <a:uLnTx/>
                <a:uFillTx/>
                <a:cs typeface="+mn-ea"/>
                <a:sym typeface="+mn-lt"/>
              </a:rPr>
              <a:t>1.3.3</a:t>
            </a:r>
            <a:r>
              <a:rPr kumimoji="0" lang="zh-CN" altLang="en-US" sz="2800" b="0" i="0" u="none" strike="noStrike" kern="1200" cap="none" spc="0" normalizeH="0" baseline="0" noProof="0" dirty="0" smtClean="0">
                <a:ln>
                  <a:noFill/>
                </a:ln>
                <a:solidFill>
                  <a:schemeClr val="tx1"/>
                </a:solidFill>
                <a:effectLst/>
                <a:uLnTx/>
                <a:uFillTx/>
                <a:cs typeface="+mn-ea"/>
                <a:sym typeface="+mn-lt"/>
              </a:rPr>
              <a:t>构建新体系</a:t>
            </a:r>
            <a:r>
              <a:rPr kumimoji="0" lang="en-US" altLang="zh-CN" sz="2400" b="0" i="0" u="none" strike="noStrike" kern="1200" cap="none" spc="0" normalizeH="0" baseline="0" noProof="0" dirty="0">
                <a:ln>
                  <a:noFill/>
                </a:ln>
                <a:solidFill>
                  <a:schemeClr val="tx1"/>
                </a:solidFill>
                <a:effectLst/>
                <a:uLnTx/>
                <a:uFillTx/>
                <a:cs typeface="+mn-ea"/>
                <a:sym typeface="+mn-lt"/>
              </a:rPr>
              <a:t>	</a:t>
            </a:r>
            <a:endParaRPr kumimoji="0" lang="en-US" altLang="zh-CN" sz="2400" b="0" i="0" u="none" strike="noStrike" kern="1200" cap="none" spc="0" normalizeH="0" baseline="0" noProof="0" dirty="0" smtClean="0">
              <a:ln>
                <a:noFill/>
              </a:ln>
              <a:solidFill>
                <a:schemeClr val="tx1"/>
              </a:solidFill>
              <a:effectLst/>
              <a:uLnTx/>
              <a:uFillTx/>
              <a:cs typeface="+mn-ea"/>
              <a:sym typeface="+mn-lt"/>
            </a:endParaRPr>
          </a:p>
        </p:txBody>
      </p:sp>
      <p:sp>
        <p:nvSpPr>
          <p:cNvPr id="29" name="TextBox 41"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4043206" y="557082"/>
            <a:ext cx="4105611"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chemeClr val="tx1"/>
                </a:solidFill>
                <a:effectLst/>
                <a:uLnTx/>
                <a:uFillTx/>
                <a:cs typeface="+mn-ea"/>
                <a:sym typeface="+mn-lt"/>
              </a:rPr>
              <a:t>1.3 </a:t>
            </a:r>
            <a:r>
              <a:rPr kumimoji="0" lang="zh-CN" altLang="en-US" sz="3600" b="0" i="0" u="none" strike="noStrike" kern="1200" cap="none" spc="0" normalizeH="0" baseline="0" noProof="0" dirty="0" smtClean="0">
                <a:ln>
                  <a:noFill/>
                </a:ln>
                <a:solidFill>
                  <a:schemeClr val="tx1"/>
                </a:solidFill>
                <a:effectLst/>
                <a:uLnTx/>
                <a:uFillTx/>
                <a:cs typeface="+mn-ea"/>
                <a:sym typeface="+mn-lt"/>
              </a:rPr>
              <a:t>建设</a:t>
            </a:r>
            <a:r>
              <a:rPr kumimoji="0" lang="zh-CN" altLang="en-US" sz="3600" b="0" i="0" u="none" strike="noStrike" kern="1200" cap="none" spc="0" normalizeH="0" baseline="0" noProof="0" dirty="0">
                <a:ln>
                  <a:noFill/>
                </a:ln>
                <a:solidFill>
                  <a:schemeClr val="tx1"/>
                </a:solidFill>
                <a:effectLst/>
                <a:uLnTx/>
                <a:uFillTx/>
                <a:cs typeface="+mn-ea"/>
                <a:sym typeface="+mn-lt"/>
              </a:rPr>
              <a:t>内容及目标</a:t>
            </a:r>
          </a:p>
        </p:txBody>
      </p:sp>
      <p:cxnSp>
        <p:nvCxnSpPr>
          <p:cNvPr id="36" name="Straight Connector 45"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CxnSpPr/>
          <p:nvPr/>
        </p:nvCxnSpPr>
        <p:spPr>
          <a:xfrm flipV="1">
            <a:off x="4274820" y="1378585"/>
            <a:ext cx="3885565" cy="1270"/>
          </a:xfrm>
          <a:prstGeom prst="line">
            <a:avLst/>
          </a:prstGeom>
          <a:ln w="38100">
            <a:solidFill>
              <a:srgbClr val="19B49B"/>
            </a:solidFill>
          </a:ln>
        </p:spPr>
        <p:style>
          <a:lnRef idx="1">
            <a:schemeClr val="accent1"/>
          </a:lnRef>
          <a:fillRef idx="0">
            <a:schemeClr val="accent1"/>
          </a:fillRef>
          <a:effectRef idx="0">
            <a:schemeClr val="accent1"/>
          </a:effectRef>
          <a:fontRef idx="minor">
            <a:schemeClr val="tx1"/>
          </a:fontRef>
        </p:style>
      </p:cxnSp>
      <p:sp>
        <p:nvSpPr>
          <p:cNvPr id="2" name="e7d195523061f1c0"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hidden="1"/>
          <p:cNvSpPr txBox="1"/>
          <p:nvPr/>
        </p:nvSpPr>
        <p:spPr>
          <a:xfrm>
            <a:off x="-355600" y="1803400"/>
            <a:ext cx="293927" cy="1016000"/>
          </a:xfrm>
          <a:prstGeom prst="rect">
            <a:avLst/>
          </a:prstGeom>
          <a:noFill/>
        </p:spPr>
        <p:txBody>
          <a:bodyPr vert="wordArtVert" rtlCol="0">
            <a:spAutoFit/>
          </a:bodyPr>
          <a:lstStyle/>
          <a:p>
            <a:r>
              <a:rPr lang="en-US" altLang="zh-CN" sz="100" smtClean="0"/>
              <a:t>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a:t>
            </a:r>
            <a:endParaRPr lang="zh-CN" altLang="en-US" sz="100"/>
          </a:p>
        </p:txBody>
      </p:sp>
      <p:pic>
        <p:nvPicPr>
          <p:cNvPr id="3" name="图片 2"/>
          <p:cNvPicPr>
            <a:picLocks noChangeAspect="1"/>
          </p:cNvPicPr>
          <p:nvPr/>
        </p:nvPicPr>
        <p:blipFill>
          <a:blip r:embed="rId2"/>
          <a:stretch>
            <a:fillRect/>
          </a:stretch>
        </p:blipFill>
        <p:spPr>
          <a:xfrm>
            <a:off x="487046" y="2565000"/>
            <a:ext cx="11205844" cy="4032000"/>
          </a:xfrm>
          <a:prstGeom prst="rect">
            <a:avLst/>
          </a:prstGeom>
        </p:spPr>
      </p:pic>
    </p:spTree>
    <p:extLst>
      <p:ext uri="{BB962C8B-B14F-4D97-AF65-F5344CB8AC3E}">
        <p14:creationId xmlns:p14="http://schemas.microsoft.com/office/powerpoint/2010/main" val="410021868"/>
      </p:ext>
    </p:extLst>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16"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487045" y="1891665"/>
            <a:ext cx="1120584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800" b="0" i="0" u="none" strike="noStrike" kern="1200" cap="none" spc="0" normalizeH="0" baseline="0" noProof="0" dirty="0" smtClean="0">
                <a:ln>
                  <a:noFill/>
                </a:ln>
                <a:solidFill>
                  <a:schemeClr val="tx1"/>
                </a:solidFill>
                <a:effectLst/>
                <a:uLnTx/>
                <a:uFillTx/>
                <a:cs typeface="+mn-ea"/>
                <a:sym typeface="+mn-lt"/>
              </a:rPr>
              <a:t>1.3.4</a:t>
            </a:r>
            <a:r>
              <a:rPr kumimoji="0" lang="zh-CN" altLang="en-US" sz="2800" b="0" i="0" u="none" strike="noStrike" kern="1200" cap="none" spc="0" normalizeH="0" baseline="0" noProof="0" dirty="0" smtClean="0">
                <a:ln>
                  <a:noFill/>
                </a:ln>
                <a:solidFill>
                  <a:schemeClr val="tx1"/>
                </a:solidFill>
                <a:effectLst/>
                <a:uLnTx/>
                <a:uFillTx/>
                <a:cs typeface="+mn-ea"/>
                <a:sym typeface="+mn-lt"/>
              </a:rPr>
              <a:t>建立新视角</a:t>
            </a:r>
            <a:r>
              <a:rPr kumimoji="0" lang="en-US" altLang="zh-CN" sz="2400" b="0" i="0" u="none" strike="noStrike" kern="1200" cap="none" spc="0" normalizeH="0" baseline="0" noProof="0" dirty="0">
                <a:ln>
                  <a:noFill/>
                </a:ln>
                <a:solidFill>
                  <a:schemeClr val="tx1"/>
                </a:solidFill>
                <a:effectLst/>
                <a:uLnTx/>
                <a:uFillTx/>
                <a:cs typeface="+mn-ea"/>
                <a:sym typeface="+mn-lt"/>
              </a:rPr>
              <a:t>	</a:t>
            </a:r>
            <a:endParaRPr kumimoji="0" lang="en-US" altLang="zh-CN" sz="2400" b="0" i="0" u="none" strike="noStrike" kern="1200" cap="none" spc="0" normalizeH="0" baseline="0" noProof="0" dirty="0" smtClean="0">
              <a:ln>
                <a:noFill/>
              </a:ln>
              <a:solidFill>
                <a:schemeClr val="tx1"/>
              </a:solidFill>
              <a:effectLst/>
              <a:uLnTx/>
              <a:uFillTx/>
              <a:cs typeface="+mn-ea"/>
              <a:sym typeface="+mn-lt"/>
            </a:endParaRPr>
          </a:p>
        </p:txBody>
      </p:sp>
      <p:sp>
        <p:nvSpPr>
          <p:cNvPr id="29" name="TextBox 41"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4043206" y="557082"/>
            <a:ext cx="4105611"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chemeClr val="tx1"/>
                </a:solidFill>
                <a:effectLst/>
                <a:uLnTx/>
                <a:uFillTx/>
                <a:cs typeface="+mn-ea"/>
                <a:sym typeface="+mn-lt"/>
              </a:rPr>
              <a:t>1.3 </a:t>
            </a:r>
            <a:r>
              <a:rPr kumimoji="0" lang="zh-CN" altLang="en-US" sz="3600" b="0" i="0" u="none" strike="noStrike" kern="1200" cap="none" spc="0" normalizeH="0" baseline="0" noProof="0" dirty="0" smtClean="0">
                <a:ln>
                  <a:noFill/>
                </a:ln>
                <a:solidFill>
                  <a:schemeClr val="tx1"/>
                </a:solidFill>
                <a:effectLst/>
                <a:uLnTx/>
                <a:uFillTx/>
                <a:cs typeface="+mn-ea"/>
                <a:sym typeface="+mn-lt"/>
              </a:rPr>
              <a:t>建设</a:t>
            </a:r>
            <a:r>
              <a:rPr kumimoji="0" lang="zh-CN" altLang="en-US" sz="3600" b="0" i="0" u="none" strike="noStrike" kern="1200" cap="none" spc="0" normalizeH="0" baseline="0" noProof="0" dirty="0">
                <a:ln>
                  <a:noFill/>
                </a:ln>
                <a:solidFill>
                  <a:schemeClr val="tx1"/>
                </a:solidFill>
                <a:effectLst/>
                <a:uLnTx/>
                <a:uFillTx/>
                <a:cs typeface="+mn-ea"/>
                <a:sym typeface="+mn-lt"/>
              </a:rPr>
              <a:t>内容及目标</a:t>
            </a:r>
          </a:p>
        </p:txBody>
      </p:sp>
      <p:cxnSp>
        <p:nvCxnSpPr>
          <p:cNvPr id="36" name="Straight Connector 45"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CxnSpPr/>
          <p:nvPr/>
        </p:nvCxnSpPr>
        <p:spPr>
          <a:xfrm flipV="1">
            <a:off x="4274820" y="1378585"/>
            <a:ext cx="3885565" cy="1270"/>
          </a:xfrm>
          <a:prstGeom prst="line">
            <a:avLst/>
          </a:prstGeom>
          <a:ln w="38100">
            <a:solidFill>
              <a:srgbClr val="19B49B"/>
            </a:solidFill>
          </a:ln>
        </p:spPr>
        <p:style>
          <a:lnRef idx="1">
            <a:schemeClr val="accent1"/>
          </a:lnRef>
          <a:fillRef idx="0">
            <a:schemeClr val="accent1"/>
          </a:fillRef>
          <a:effectRef idx="0">
            <a:schemeClr val="accent1"/>
          </a:effectRef>
          <a:fontRef idx="minor">
            <a:schemeClr val="tx1"/>
          </a:fontRef>
        </p:style>
      </p:cxnSp>
      <p:sp>
        <p:nvSpPr>
          <p:cNvPr id="2" name="e7d195523061f1c0"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hidden="1"/>
          <p:cNvSpPr txBox="1"/>
          <p:nvPr/>
        </p:nvSpPr>
        <p:spPr>
          <a:xfrm>
            <a:off x="-355600" y="1803400"/>
            <a:ext cx="293927" cy="1016000"/>
          </a:xfrm>
          <a:prstGeom prst="rect">
            <a:avLst/>
          </a:prstGeom>
          <a:noFill/>
        </p:spPr>
        <p:txBody>
          <a:bodyPr vert="wordArtVert" rtlCol="0">
            <a:spAutoFit/>
          </a:bodyPr>
          <a:lstStyle/>
          <a:p>
            <a:r>
              <a:rPr lang="en-US" altLang="zh-CN" sz="100" smtClean="0"/>
              <a:t>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a:t>
            </a:r>
            <a:endParaRPr lang="zh-CN" altLang="en-US" sz="100"/>
          </a:p>
        </p:txBody>
      </p:sp>
      <p:pic>
        <p:nvPicPr>
          <p:cNvPr id="8" name="图片 99"/>
          <p:cNvPicPr>
            <a:picLocks noChangeAspect="1"/>
          </p:cNvPicPr>
          <p:nvPr/>
        </p:nvPicPr>
        <p:blipFill>
          <a:blip r:embed="rId2" cstate="print"/>
          <a:srcRect/>
          <a:stretch>
            <a:fillRect/>
          </a:stretch>
        </p:blipFill>
        <p:spPr bwMode="auto">
          <a:xfrm>
            <a:off x="3422058" y="1406855"/>
            <a:ext cx="8433942" cy="5478145"/>
          </a:xfrm>
          <a:prstGeom prst="rect">
            <a:avLst/>
          </a:prstGeom>
          <a:noFill/>
          <a:ln w="9525">
            <a:noFill/>
            <a:miter lim="800000"/>
            <a:headEnd/>
            <a:tailEnd/>
          </a:ln>
          <a:effectLst>
            <a:softEdge rad="63500"/>
          </a:effectLst>
        </p:spPr>
      </p:pic>
    </p:spTree>
    <p:extLst>
      <p:ext uri="{BB962C8B-B14F-4D97-AF65-F5344CB8AC3E}">
        <p14:creationId xmlns:p14="http://schemas.microsoft.com/office/powerpoint/2010/main" val="1357180593"/>
      </p:ext>
    </p:extLst>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16"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2792730" y="1473835"/>
            <a:ext cx="8997315" cy="10274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id-ID"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为卫计委和血站对医疗结构临床用血进行监管分析提供了有效的工具，加强了对临床用血情况的监管。在医疗机构内部更加明确职责，增强了医疗机构内部绩效考核评价。</a:t>
            </a:r>
          </a:p>
        </p:txBody>
      </p:sp>
      <p:sp>
        <p:nvSpPr>
          <p:cNvPr id="29" name="TextBox 41"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3148660" y="557082"/>
            <a:ext cx="5894705" cy="64516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chemeClr val="tx1"/>
                </a:solidFill>
                <a:effectLst/>
                <a:uLnTx/>
                <a:uFillTx/>
                <a:cs typeface="+mn-ea"/>
                <a:sym typeface="+mn-lt"/>
              </a:rPr>
              <a:t>1.4 </a:t>
            </a:r>
            <a:r>
              <a:rPr kumimoji="0" lang="zh-CN" altLang="en-US" sz="3600" b="0" i="0" u="none" strike="noStrike" kern="1200" cap="none" spc="0" normalizeH="0" baseline="0" noProof="0" dirty="0">
                <a:ln>
                  <a:noFill/>
                </a:ln>
                <a:solidFill>
                  <a:schemeClr val="tx1"/>
                </a:solidFill>
                <a:effectLst/>
                <a:uLnTx/>
                <a:uFillTx/>
                <a:cs typeface="+mn-ea"/>
                <a:sym typeface="+mn-lt"/>
              </a:rPr>
              <a:t>项目建设经济及社会效益</a:t>
            </a:r>
          </a:p>
        </p:txBody>
      </p:sp>
      <p:cxnSp>
        <p:nvCxnSpPr>
          <p:cNvPr id="36" name="Straight Connector 45"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CxnSpPr/>
          <p:nvPr/>
        </p:nvCxnSpPr>
        <p:spPr>
          <a:xfrm flipV="1">
            <a:off x="3422015" y="1302385"/>
            <a:ext cx="5440045" cy="12700"/>
          </a:xfrm>
          <a:prstGeom prst="line">
            <a:avLst/>
          </a:prstGeom>
          <a:ln w="38100">
            <a:solidFill>
              <a:srgbClr val="19B49B"/>
            </a:solidFill>
          </a:ln>
        </p:spPr>
        <p:style>
          <a:lnRef idx="1">
            <a:schemeClr val="accent1"/>
          </a:lnRef>
          <a:fillRef idx="0">
            <a:schemeClr val="accent1"/>
          </a:fillRef>
          <a:effectRef idx="0">
            <a:schemeClr val="accent1"/>
          </a:effectRef>
          <a:fontRef idx="minor">
            <a:schemeClr val="tx1"/>
          </a:fontRef>
        </p:style>
      </p:cxnSp>
      <p:sp>
        <p:nvSpPr>
          <p:cNvPr id="2" name="e7d195523061f1c0"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hidden="1"/>
          <p:cNvSpPr txBox="1"/>
          <p:nvPr/>
        </p:nvSpPr>
        <p:spPr>
          <a:xfrm>
            <a:off x="-355600" y="1803400"/>
            <a:ext cx="293927" cy="1016000"/>
          </a:xfrm>
          <a:prstGeom prst="rect">
            <a:avLst/>
          </a:prstGeom>
          <a:noFill/>
        </p:spPr>
        <p:txBody>
          <a:bodyPr vert="wordArtVert" rtlCol="0">
            <a:spAutoFit/>
          </a:bodyPr>
          <a:lstStyle/>
          <a:p>
            <a:r>
              <a:rPr lang="en-US" altLang="zh-CN" sz="100" smtClean="0"/>
              <a:t>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a:t>
            </a:r>
            <a:endParaRPr lang="zh-CN" altLang="en-US" sz="100"/>
          </a:p>
        </p:txBody>
      </p:sp>
      <p:sp>
        <p:nvSpPr>
          <p:cNvPr id="10" name="椭圆 9"/>
          <p:cNvSpPr/>
          <p:nvPr/>
        </p:nvSpPr>
        <p:spPr>
          <a:xfrm>
            <a:off x="1280751" y="1454785"/>
            <a:ext cx="995204" cy="1007110"/>
          </a:xfrm>
          <a:prstGeom prst="ellipse">
            <a:avLst/>
          </a:prstGeom>
          <a:solidFill>
            <a:srgbClr val="19B49B"/>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1" u="none" strike="noStrike" kern="1200" cap="none" spc="0" normalizeH="0" baseline="0" noProof="0" dirty="0" smtClean="0">
                <a:ln>
                  <a:noFill/>
                </a:ln>
                <a:solidFill>
                  <a:schemeClr val="bg1"/>
                </a:solidFill>
                <a:effectLst/>
                <a:uLnTx/>
                <a:uFillTx/>
                <a:latin typeface="Century Gothic" panose="020B0502020202020204" pitchFamily="34" charset="0"/>
                <a:ea typeface="微软雅黑" panose="020B0503020204020204" charset="-122"/>
              </a:rPr>
              <a:t>行政</a:t>
            </a:r>
          </a:p>
        </p:txBody>
      </p:sp>
      <p:sp>
        <p:nvSpPr>
          <p:cNvPr id="4" name="椭圆 3"/>
          <p:cNvSpPr/>
          <p:nvPr/>
        </p:nvSpPr>
        <p:spPr>
          <a:xfrm>
            <a:off x="1280751" y="2837815"/>
            <a:ext cx="995204" cy="1007110"/>
          </a:xfrm>
          <a:prstGeom prst="ellipse">
            <a:avLst/>
          </a:prstGeom>
          <a:solidFill>
            <a:srgbClr val="19B49B"/>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1" u="none" strike="noStrike" kern="1200" cap="none" spc="0" normalizeH="0" baseline="0" noProof="0" dirty="0" smtClean="0">
                <a:ln>
                  <a:noFill/>
                </a:ln>
                <a:solidFill>
                  <a:schemeClr val="bg1"/>
                </a:solidFill>
                <a:effectLst/>
                <a:uLnTx/>
                <a:uFillTx/>
                <a:latin typeface="Century Gothic" panose="020B0502020202020204" pitchFamily="34" charset="0"/>
                <a:ea typeface="微软雅黑" panose="020B0503020204020204" charset="-122"/>
              </a:rPr>
              <a:t>社会</a:t>
            </a:r>
            <a:endParaRPr kumimoji="0" lang="en-US" altLang="zh-CN" sz="2400" b="0" i="1" u="none" strike="noStrike" kern="1200" cap="none" spc="0" normalizeH="0" baseline="0" noProof="0" dirty="0" smtClean="0">
              <a:ln>
                <a:noFill/>
              </a:ln>
              <a:solidFill>
                <a:schemeClr val="bg1"/>
              </a:solidFill>
              <a:effectLst/>
              <a:uLnTx/>
              <a:uFillTx/>
              <a:latin typeface="Century Gothic" panose="020B0502020202020204" pitchFamily="34" charset="0"/>
              <a:ea typeface="微软雅黑" panose="020B0503020204020204" charset="-122"/>
            </a:endParaRPr>
          </a:p>
        </p:txBody>
      </p:sp>
      <p:sp>
        <p:nvSpPr>
          <p:cNvPr id="5" name="椭圆 4"/>
          <p:cNvSpPr/>
          <p:nvPr/>
        </p:nvSpPr>
        <p:spPr>
          <a:xfrm>
            <a:off x="1309961" y="4338320"/>
            <a:ext cx="995204" cy="1007110"/>
          </a:xfrm>
          <a:prstGeom prst="ellipse">
            <a:avLst/>
          </a:prstGeom>
          <a:solidFill>
            <a:srgbClr val="19B49B"/>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1" u="none" strike="noStrike" kern="1200" cap="none" spc="0" normalizeH="0" baseline="0" noProof="0" dirty="0" smtClean="0">
                <a:ln>
                  <a:noFill/>
                </a:ln>
                <a:solidFill>
                  <a:schemeClr val="bg1"/>
                </a:solidFill>
                <a:effectLst/>
                <a:uLnTx/>
                <a:uFillTx/>
                <a:latin typeface="Century Gothic" panose="020B0502020202020204" pitchFamily="34" charset="0"/>
                <a:ea typeface="微软雅黑" panose="020B0503020204020204" charset="-122"/>
              </a:rPr>
              <a:t>经济</a:t>
            </a:r>
          </a:p>
        </p:txBody>
      </p:sp>
      <p:sp>
        <p:nvSpPr>
          <p:cNvPr id="6" name="椭圆 5"/>
          <p:cNvSpPr/>
          <p:nvPr/>
        </p:nvSpPr>
        <p:spPr>
          <a:xfrm>
            <a:off x="1296626" y="5534025"/>
            <a:ext cx="995204" cy="1007110"/>
          </a:xfrm>
          <a:prstGeom prst="ellipse">
            <a:avLst/>
          </a:prstGeom>
          <a:solidFill>
            <a:srgbClr val="19B49B"/>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2400" b="0" i="1" u="none" strike="noStrike" kern="1200" cap="none" spc="0" normalizeH="0" baseline="0" noProof="0" dirty="0" smtClean="0">
                <a:ln>
                  <a:noFill/>
                </a:ln>
                <a:solidFill>
                  <a:schemeClr val="bg1"/>
                </a:solidFill>
                <a:effectLst/>
                <a:uLnTx/>
                <a:uFillTx/>
                <a:latin typeface="Century Gothic" panose="020B0502020202020204" pitchFamily="34" charset="0"/>
                <a:ea typeface="微软雅黑" panose="020B0503020204020204" charset="-122"/>
              </a:rPr>
              <a:t>环境</a:t>
            </a:r>
          </a:p>
        </p:txBody>
      </p:sp>
      <p:sp>
        <p:nvSpPr>
          <p:cNvPr id="7" name="TextBox 24"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2792730" y="2837815"/>
            <a:ext cx="8997315" cy="13322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id-ID"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提升了医疗机构合理用血的水平，减少血液浪费，缓解全社会血液资源紧张。</a:t>
            </a:r>
          </a:p>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id-ID"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血费直报，</a:t>
            </a:r>
            <a:r>
              <a:rPr kumimoji="0" lang="zh-CN" altLang="id-ID" sz="20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ea"/>
                <a:sym typeface="+mn-lt"/>
              </a:rPr>
              <a:t>简化免费</a:t>
            </a:r>
            <a:r>
              <a:rPr kumimoji="0" lang="zh-CN" altLang="id-ID"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用血者的报销程序，使免费用血者方便快捷地享受到无偿献血的优惠政策，提升献血服务，对保留献血者、招回献血者可以起到积极作用，促进无偿献血事业的健康快速发展。</a:t>
            </a:r>
          </a:p>
        </p:txBody>
      </p:sp>
      <p:sp>
        <p:nvSpPr>
          <p:cNvPr id="8" name="TextBox 24"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2792730" y="4338320"/>
            <a:ext cx="8997315" cy="7226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id-ID"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提升合理用血率，减少患者不必要的开支，并减少因为输血对患者产生的输血安全风险。</a:t>
            </a:r>
          </a:p>
        </p:txBody>
      </p:sp>
      <p:sp>
        <p:nvSpPr>
          <p:cNvPr id="9" name="TextBox 24"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2792730" y="5534025"/>
            <a:ext cx="8997315" cy="7226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id-ID"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有效促进医疗服务能力的持续提升，充分体现以患者为中心的服务思想，赢得患者和社会各界的高度赞誉，大大提升了血站及医院品牌形象。</a:t>
            </a:r>
          </a:p>
        </p:txBody>
      </p: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16"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childTnLst>
                          </p:cTn>
                        </p:par>
                        <p:par>
                          <p:cTn id="15" fill="hold">
                            <p:stCondLst>
                              <p:cond delay="500"/>
                            </p:stCondLst>
                            <p:childTnLst>
                              <p:par>
                                <p:cTn id="16" presetID="45" presetClass="entr" presetSubtype="0"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2000"/>
                                        <p:tgtEl>
                                          <p:spTgt spid="10"/>
                                        </p:tgtEl>
                                      </p:cBhvr>
                                    </p:animEffect>
                                    <p:anim calcmode="lin" valueType="num">
                                      <p:cBhvr>
                                        <p:cTn id="19" dur="2000" fill="hold"/>
                                        <p:tgtEl>
                                          <p:spTgt spid="10"/>
                                        </p:tgtEl>
                                        <p:attrNameLst>
                                          <p:attrName>ppt_w</p:attrName>
                                        </p:attrNameLst>
                                      </p:cBhvr>
                                      <p:tavLst>
                                        <p:tav tm="0" fmla="#ppt_w*sin(2.5*pi*$)">
                                          <p:val>
                                            <p:fltVal val="0"/>
                                          </p:val>
                                        </p:tav>
                                        <p:tav tm="100000">
                                          <p:val>
                                            <p:fltVal val="1"/>
                                          </p:val>
                                        </p:tav>
                                      </p:tavLst>
                                    </p:anim>
                                    <p:anim calcmode="lin" valueType="num">
                                      <p:cBhvr>
                                        <p:cTn id="20" dur="2000" fill="hold"/>
                                        <p:tgtEl>
                                          <p:spTgt spid="10"/>
                                        </p:tgtEl>
                                        <p:attrNameLst>
                                          <p:attrName>ppt_h</p:attrName>
                                        </p:attrNameLst>
                                      </p:cBhvr>
                                      <p:tavLst>
                                        <p:tav tm="0">
                                          <p:val>
                                            <p:strVal val="#ppt_h"/>
                                          </p:val>
                                        </p:tav>
                                        <p:tav tm="100000">
                                          <p:val>
                                            <p:strVal val="#ppt_h"/>
                                          </p:val>
                                        </p:tav>
                                      </p:tavLst>
                                    </p:anim>
                                  </p:childTnLst>
                                </p:cTn>
                              </p:par>
                            </p:childTnLst>
                          </p:cTn>
                        </p:par>
                        <p:par>
                          <p:cTn id="21" fill="hold">
                            <p:stCondLst>
                              <p:cond delay="2500"/>
                            </p:stCondLst>
                            <p:childTnLst>
                              <p:par>
                                <p:cTn id="22" presetID="45" presetClass="entr" presetSubtype="0"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2000"/>
                                        <p:tgtEl>
                                          <p:spTgt spid="4"/>
                                        </p:tgtEl>
                                      </p:cBhvr>
                                    </p:animEffect>
                                    <p:anim calcmode="lin" valueType="num">
                                      <p:cBhvr>
                                        <p:cTn id="25" dur="2000" fill="hold"/>
                                        <p:tgtEl>
                                          <p:spTgt spid="4"/>
                                        </p:tgtEl>
                                        <p:attrNameLst>
                                          <p:attrName>ppt_w</p:attrName>
                                        </p:attrNameLst>
                                      </p:cBhvr>
                                      <p:tavLst>
                                        <p:tav tm="0" fmla="#ppt_w*sin(2.5*pi*$)">
                                          <p:val>
                                            <p:fltVal val="0"/>
                                          </p:val>
                                        </p:tav>
                                        <p:tav tm="100000">
                                          <p:val>
                                            <p:fltVal val="1"/>
                                          </p:val>
                                        </p:tav>
                                      </p:tavLst>
                                    </p:anim>
                                    <p:anim calcmode="lin" valueType="num">
                                      <p:cBhvr>
                                        <p:cTn id="26" dur="2000" fill="hold"/>
                                        <p:tgtEl>
                                          <p:spTgt spid="4"/>
                                        </p:tgtEl>
                                        <p:attrNameLst>
                                          <p:attrName>ppt_h</p:attrName>
                                        </p:attrNameLst>
                                      </p:cBhvr>
                                      <p:tavLst>
                                        <p:tav tm="0">
                                          <p:val>
                                            <p:strVal val="#ppt_h"/>
                                          </p:val>
                                        </p:tav>
                                        <p:tav tm="100000">
                                          <p:val>
                                            <p:strVal val="#ppt_h"/>
                                          </p:val>
                                        </p:tav>
                                      </p:tavLst>
                                    </p:anim>
                                  </p:childTnLst>
                                </p:cTn>
                              </p:par>
                            </p:childTnLst>
                          </p:cTn>
                        </p:par>
                        <p:par>
                          <p:cTn id="27" fill="hold">
                            <p:stCondLst>
                              <p:cond delay="4500"/>
                            </p:stCondLst>
                            <p:childTnLst>
                              <p:par>
                                <p:cTn id="28" presetID="45"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2000"/>
                                        <p:tgtEl>
                                          <p:spTgt spid="5"/>
                                        </p:tgtEl>
                                      </p:cBhvr>
                                    </p:animEffect>
                                    <p:anim calcmode="lin" valueType="num">
                                      <p:cBhvr>
                                        <p:cTn id="31" dur="2000" fill="hold"/>
                                        <p:tgtEl>
                                          <p:spTgt spid="5"/>
                                        </p:tgtEl>
                                        <p:attrNameLst>
                                          <p:attrName>ppt_w</p:attrName>
                                        </p:attrNameLst>
                                      </p:cBhvr>
                                      <p:tavLst>
                                        <p:tav tm="0" fmla="#ppt_w*sin(2.5*pi*$)">
                                          <p:val>
                                            <p:fltVal val="0"/>
                                          </p:val>
                                        </p:tav>
                                        <p:tav tm="100000">
                                          <p:val>
                                            <p:fltVal val="1"/>
                                          </p:val>
                                        </p:tav>
                                      </p:tavLst>
                                    </p:anim>
                                    <p:anim calcmode="lin" valueType="num">
                                      <p:cBhvr>
                                        <p:cTn id="32" dur="2000" fill="hold"/>
                                        <p:tgtEl>
                                          <p:spTgt spid="5"/>
                                        </p:tgtEl>
                                        <p:attrNameLst>
                                          <p:attrName>ppt_h</p:attrName>
                                        </p:attrNameLst>
                                      </p:cBhvr>
                                      <p:tavLst>
                                        <p:tav tm="0">
                                          <p:val>
                                            <p:strVal val="#ppt_h"/>
                                          </p:val>
                                        </p:tav>
                                        <p:tav tm="100000">
                                          <p:val>
                                            <p:strVal val="#ppt_h"/>
                                          </p:val>
                                        </p:tav>
                                      </p:tavLst>
                                    </p:anim>
                                  </p:childTnLst>
                                </p:cTn>
                              </p:par>
                            </p:childTnLst>
                          </p:cTn>
                        </p:par>
                        <p:par>
                          <p:cTn id="33" fill="hold">
                            <p:stCondLst>
                              <p:cond delay="6500"/>
                            </p:stCondLst>
                            <p:childTnLst>
                              <p:par>
                                <p:cTn id="34" presetID="45" presetClass="entr" presetSubtype="0"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2000"/>
                                        <p:tgtEl>
                                          <p:spTgt spid="6"/>
                                        </p:tgtEl>
                                      </p:cBhvr>
                                    </p:animEffect>
                                    <p:anim calcmode="lin" valueType="num">
                                      <p:cBhvr>
                                        <p:cTn id="37" dur="2000" fill="hold"/>
                                        <p:tgtEl>
                                          <p:spTgt spid="6"/>
                                        </p:tgtEl>
                                        <p:attrNameLst>
                                          <p:attrName>ppt_w</p:attrName>
                                        </p:attrNameLst>
                                      </p:cBhvr>
                                      <p:tavLst>
                                        <p:tav tm="0" fmla="#ppt_w*sin(2.5*pi*$)">
                                          <p:val>
                                            <p:fltVal val="0"/>
                                          </p:val>
                                        </p:tav>
                                        <p:tav tm="100000">
                                          <p:val>
                                            <p:fltVal val="1"/>
                                          </p:val>
                                        </p:tav>
                                      </p:tavLst>
                                    </p:anim>
                                    <p:anim calcmode="lin" valueType="num">
                                      <p:cBhvr>
                                        <p:cTn id="38" dur="2000" fill="hold"/>
                                        <p:tgtEl>
                                          <p:spTgt spid="6"/>
                                        </p:tgtEl>
                                        <p:attrNameLst>
                                          <p:attrName>ppt_h</p:attrName>
                                        </p:attrNameLst>
                                      </p:cBhvr>
                                      <p:tavLst>
                                        <p:tav tm="0">
                                          <p:val>
                                            <p:strVal val="#ppt_h"/>
                                          </p:val>
                                        </p:tav>
                                        <p:tav tm="100000">
                                          <p:val>
                                            <p:strVal val="#ppt_h"/>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1000"/>
                                        <p:tgtEl>
                                          <p:spTgt spid="25"/>
                                        </p:tgtEl>
                                      </p:cBhvr>
                                    </p:animEffect>
                                    <p:anim calcmode="lin" valueType="num">
                                      <p:cBhvr>
                                        <p:cTn id="44" dur="1000" fill="hold"/>
                                        <p:tgtEl>
                                          <p:spTgt spid="25"/>
                                        </p:tgtEl>
                                        <p:attrNameLst>
                                          <p:attrName>ppt_x</p:attrName>
                                        </p:attrNameLst>
                                      </p:cBhvr>
                                      <p:tavLst>
                                        <p:tav tm="0">
                                          <p:val>
                                            <p:strVal val="#ppt_x"/>
                                          </p:val>
                                        </p:tav>
                                        <p:tav tm="100000">
                                          <p:val>
                                            <p:strVal val="#ppt_x"/>
                                          </p:val>
                                        </p:tav>
                                      </p:tavLst>
                                    </p:anim>
                                    <p:anim calcmode="lin" valueType="num">
                                      <p:cBhvr>
                                        <p:cTn id="4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7"/>
                                        </p:tgtEl>
                                        <p:attrNameLst>
                                          <p:attrName>style.visibility</p:attrName>
                                        </p:attrNameLst>
                                      </p:cBhvr>
                                      <p:to>
                                        <p:strVal val="visible"/>
                                      </p:to>
                                    </p:set>
                                    <p:animEffect transition="in" filter="fade">
                                      <p:cBhvr>
                                        <p:cTn id="50" dur="1000"/>
                                        <p:tgtEl>
                                          <p:spTgt spid="7"/>
                                        </p:tgtEl>
                                      </p:cBhvr>
                                    </p:animEffect>
                                    <p:anim calcmode="lin" valueType="num">
                                      <p:cBhvr>
                                        <p:cTn id="51" dur="1000" fill="hold"/>
                                        <p:tgtEl>
                                          <p:spTgt spid="7"/>
                                        </p:tgtEl>
                                        <p:attrNameLst>
                                          <p:attrName>ppt_x</p:attrName>
                                        </p:attrNameLst>
                                      </p:cBhvr>
                                      <p:tavLst>
                                        <p:tav tm="0">
                                          <p:val>
                                            <p:strVal val="#ppt_x"/>
                                          </p:val>
                                        </p:tav>
                                        <p:tav tm="100000">
                                          <p:val>
                                            <p:strVal val="#ppt_x"/>
                                          </p:val>
                                        </p:tav>
                                      </p:tavLst>
                                    </p:anim>
                                    <p:anim calcmode="lin" valueType="num">
                                      <p:cBhvr>
                                        <p:cTn id="5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grpId="0" nodeType="click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1000"/>
                                        <p:tgtEl>
                                          <p:spTgt spid="8"/>
                                        </p:tgtEl>
                                      </p:cBhvr>
                                    </p:animEffect>
                                    <p:anim calcmode="lin" valueType="num">
                                      <p:cBhvr>
                                        <p:cTn id="58" dur="1000" fill="hold"/>
                                        <p:tgtEl>
                                          <p:spTgt spid="8"/>
                                        </p:tgtEl>
                                        <p:attrNameLst>
                                          <p:attrName>ppt_x</p:attrName>
                                        </p:attrNameLst>
                                      </p:cBhvr>
                                      <p:tavLst>
                                        <p:tav tm="0">
                                          <p:val>
                                            <p:strVal val="#ppt_x"/>
                                          </p:val>
                                        </p:tav>
                                        <p:tav tm="100000">
                                          <p:val>
                                            <p:strVal val="#ppt_x"/>
                                          </p:val>
                                        </p:tav>
                                      </p:tavLst>
                                    </p:anim>
                                    <p:anim calcmode="lin" valueType="num">
                                      <p:cBhvr>
                                        <p:cTn id="5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fade">
                                      <p:cBhvr>
                                        <p:cTn id="64" dur="1000"/>
                                        <p:tgtEl>
                                          <p:spTgt spid="9"/>
                                        </p:tgtEl>
                                      </p:cBhvr>
                                    </p:animEffect>
                                    <p:anim calcmode="lin" valueType="num">
                                      <p:cBhvr>
                                        <p:cTn id="65" dur="1000" fill="hold"/>
                                        <p:tgtEl>
                                          <p:spTgt spid="9"/>
                                        </p:tgtEl>
                                        <p:attrNameLst>
                                          <p:attrName>ppt_x</p:attrName>
                                        </p:attrNameLst>
                                      </p:cBhvr>
                                      <p:tavLst>
                                        <p:tav tm="0">
                                          <p:val>
                                            <p:strVal val="#ppt_x"/>
                                          </p:val>
                                        </p:tav>
                                        <p:tav tm="100000">
                                          <p:val>
                                            <p:strVal val="#ppt_x"/>
                                          </p:val>
                                        </p:tav>
                                      </p:tavLst>
                                    </p:anim>
                                    <p:anim calcmode="lin" valueType="num">
                                      <p:cBhvr>
                                        <p:cTn id="6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10" grpId="0" animBg="1"/>
      <p:bldP spid="4" grpId="0" animBg="1"/>
      <p:bldP spid="5" grpId="0" animBg="1"/>
      <p:bldP spid="6" grpId="0" animBg="1"/>
      <p:bldP spid="7" grpId="0"/>
      <p:bldP spid="8"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p:nvPr/>
        </p:nvSpPr>
        <p:spPr>
          <a:xfrm>
            <a:off x="359410" y="708025"/>
            <a:ext cx="11473180" cy="5789930"/>
          </a:xfrm>
          <a:prstGeom prst="rect">
            <a:avLst/>
          </a:prstGeom>
          <a:solidFill>
            <a:schemeClr val="bg1">
              <a:alpha val="0"/>
            </a:schemeClr>
          </a:solidFill>
          <a:ln w="38100">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TextBox 11"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5179724" y="3417703"/>
            <a:ext cx="1832553" cy="584775"/>
          </a:xfrm>
          <a:prstGeom prst="rect">
            <a:avLst/>
          </a:prstGeom>
          <a:noFill/>
        </p:spPr>
        <p:txBody>
          <a:bodyPr wrap="none" rtlCol="0">
            <a:spAutoFit/>
          </a:bodyPr>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ctr"/>
            <a:r>
              <a:rPr lang="zh-CN" altLang="id-ID" sz="3200" b="1" dirty="0" smtClean="0">
                <a:solidFill>
                  <a:schemeClr val="bg1">
                    <a:lumMod val="50000"/>
                  </a:schemeClr>
                </a:solidFill>
                <a:cs typeface="+mn-ea"/>
                <a:sym typeface="+mn-lt"/>
              </a:rPr>
              <a:t>需求</a:t>
            </a:r>
            <a:r>
              <a:rPr lang="zh-CN" altLang="en-US" sz="3200" b="1" dirty="0" smtClean="0">
                <a:solidFill>
                  <a:schemeClr val="bg1">
                    <a:lumMod val="50000"/>
                  </a:schemeClr>
                </a:solidFill>
                <a:cs typeface="+mn-ea"/>
                <a:sym typeface="+mn-lt"/>
              </a:rPr>
              <a:t>分析</a:t>
            </a:r>
            <a:endParaRPr lang="zh-CN" altLang="id-ID" sz="3200" b="1" dirty="0">
              <a:solidFill>
                <a:schemeClr val="bg1">
                  <a:lumMod val="50000"/>
                </a:schemeClr>
              </a:solidFill>
              <a:cs typeface="+mn-ea"/>
              <a:sym typeface="+mn-lt"/>
            </a:endParaRPr>
          </a:p>
        </p:txBody>
      </p:sp>
      <p:cxnSp>
        <p:nvCxnSpPr>
          <p:cNvPr id="35" name="Straight Connector 40"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CxnSpPr/>
          <p:nvPr/>
        </p:nvCxnSpPr>
        <p:spPr>
          <a:xfrm>
            <a:off x="5378995" y="4001135"/>
            <a:ext cx="1509005" cy="4445"/>
          </a:xfrm>
          <a:prstGeom prst="line">
            <a:avLst/>
          </a:prstGeom>
          <a:ln w="38100">
            <a:solidFill>
              <a:srgbClr val="19B49B"/>
            </a:solidFill>
          </a:ln>
        </p:spPr>
        <p:style>
          <a:lnRef idx="1">
            <a:schemeClr val="accent1"/>
          </a:lnRef>
          <a:fillRef idx="0">
            <a:schemeClr val="accent1"/>
          </a:fillRef>
          <a:effectRef idx="0">
            <a:schemeClr val="accent1"/>
          </a:effectRef>
          <a:fontRef idx="minor">
            <a:schemeClr val="tx1"/>
          </a:fontRef>
        </p:style>
      </p:cxnSp>
      <p:sp>
        <p:nvSpPr>
          <p:cNvPr id="36" name="Rectangle 11"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p:nvPr/>
        </p:nvSpPr>
        <p:spPr>
          <a:xfrm>
            <a:off x="5200311" y="1491349"/>
            <a:ext cx="1800000" cy="1800000"/>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cs typeface="+mn-ea"/>
                <a:sym typeface="+mn-lt"/>
              </a:rPr>
              <a:t>02</a:t>
            </a:r>
          </a:p>
        </p:txBody>
      </p:sp>
      <p:sp>
        <p:nvSpPr>
          <p:cNvPr id="2" name="e7d195523061f1c0"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hidden="1"/>
          <p:cNvSpPr txBox="1"/>
          <p:nvPr/>
        </p:nvSpPr>
        <p:spPr>
          <a:xfrm>
            <a:off x="-355600" y="1803400"/>
            <a:ext cx="293927" cy="1016000"/>
          </a:xfrm>
          <a:prstGeom prst="rect">
            <a:avLst/>
          </a:prstGeom>
          <a:noFill/>
        </p:spPr>
        <p:txBody>
          <a:bodyPr vert="wordArtVert" rtlCol="0">
            <a:spAutoFit/>
          </a:bodyPr>
          <a:lstStyle/>
          <a:p>
            <a:r>
              <a:rPr lang="en-US" altLang="zh-CN" sz="100" smtClean="0"/>
              <a:t>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a:t>
            </a:r>
            <a:endParaRPr lang="zh-CN" altLang="en-US" sz="100"/>
          </a:p>
        </p:txBody>
      </p:sp>
    </p:spTree>
  </p:cSld>
  <p:clrMapOvr>
    <a:masterClrMapping/>
  </p:clrMapOvr>
  <p:transition spd="slow" advClick="0">
    <p:cove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2063750" y="1457325"/>
            <a:ext cx="9652635"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id-ID"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搭建全市统一区域血液联网服务系统的客户端体系</a:t>
            </a:r>
            <a:r>
              <a:rPr kumimoji="0" lang="en-US" altLang="zh-CN"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a:t>
            </a:r>
          </a:p>
        </p:txBody>
      </p:sp>
      <p:sp>
        <p:nvSpPr>
          <p:cNvPr id="29" name="TextBox 41"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4291660" y="557082"/>
            <a:ext cx="3608705" cy="64516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chemeClr val="tx1"/>
                </a:solidFill>
                <a:effectLst/>
                <a:uLnTx/>
                <a:uFillTx/>
                <a:cs typeface="+mn-ea"/>
                <a:sym typeface="+mn-lt"/>
              </a:rPr>
              <a:t>2.1 </a:t>
            </a:r>
            <a:r>
              <a:rPr kumimoji="0" lang="zh-CN" altLang="en-US" sz="3600" b="0" i="0" u="none" strike="noStrike" kern="1200" cap="none" spc="0" normalizeH="0" baseline="0" noProof="0" dirty="0">
                <a:ln>
                  <a:noFill/>
                </a:ln>
                <a:solidFill>
                  <a:schemeClr val="tx1"/>
                </a:solidFill>
                <a:effectLst/>
                <a:uLnTx/>
                <a:uFillTx/>
                <a:cs typeface="+mn-ea"/>
                <a:sym typeface="+mn-lt"/>
              </a:rPr>
              <a:t>业务需求分析</a:t>
            </a:r>
          </a:p>
        </p:txBody>
      </p:sp>
      <p:cxnSp>
        <p:nvCxnSpPr>
          <p:cNvPr id="36" name="Straight Connector 45"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CxnSpPr/>
          <p:nvPr/>
        </p:nvCxnSpPr>
        <p:spPr>
          <a:xfrm>
            <a:off x="4799965" y="1202055"/>
            <a:ext cx="2527300" cy="0"/>
          </a:xfrm>
          <a:prstGeom prst="line">
            <a:avLst/>
          </a:prstGeom>
          <a:ln w="38100">
            <a:solidFill>
              <a:srgbClr val="19B49B"/>
            </a:solidFill>
          </a:ln>
        </p:spPr>
        <p:style>
          <a:lnRef idx="1">
            <a:schemeClr val="accent1"/>
          </a:lnRef>
          <a:fillRef idx="0">
            <a:schemeClr val="accent1"/>
          </a:fillRef>
          <a:effectRef idx="0">
            <a:schemeClr val="accent1"/>
          </a:effectRef>
          <a:fontRef idx="minor">
            <a:schemeClr val="tx1"/>
          </a:fontRef>
        </p:style>
      </p:cxnSp>
      <p:sp>
        <p:nvSpPr>
          <p:cNvPr id="2" name="e7d195523061f1c0"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hidden="1"/>
          <p:cNvSpPr txBox="1"/>
          <p:nvPr/>
        </p:nvSpPr>
        <p:spPr>
          <a:xfrm>
            <a:off x="-355600" y="1803400"/>
            <a:ext cx="293927" cy="1016000"/>
          </a:xfrm>
          <a:prstGeom prst="rect">
            <a:avLst/>
          </a:prstGeom>
          <a:noFill/>
        </p:spPr>
        <p:txBody>
          <a:bodyPr vert="wordArtVert" rtlCol="0">
            <a:spAutoFit/>
          </a:bodyPr>
          <a:lstStyle/>
          <a:p>
            <a:r>
              <a:rPr lang="en-US" altLang="zh-CN" sz="100" smtClean="0"/>
              <a:t>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a:t>
            </a:r>
            <a:endParaRPr lang="zh-CN" altLang="en-US" sz="100"/>
          </a:p>
        </p:txBody>
      </p:sp>
      <p:sp>
        <p:nvSpPr>
          <p:cNvPr id="4" name="椭圆 3"/>
          <p:cNvSpPr/>
          <p:nvPr/>
        </p:nvSpPr>
        <p:spPr>
          <a:xfrm>
            <a:off x="1316355" y="1457325"/>
            <a:ext cx="478155" cy="492760"/>
          </a:xfrm>
          <a:prstGeom prst="ellipse">
            <a:avLst/>
          </a:prstGeom>
          <a:solidFill>
            <a:srgbClr val="19B49B"/>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u="none" strike="noStrike" kern="1200" cap="none" spc="0" normalizeH="0" baseline="0" noProof="0" dirty="0" smtClean="0">
                <a:ln>
                  <a:noFill/>
                </a:ln>
                <a:solidFill>
                  <a:schemeClr val="bg1"/>
                </a:solidFill>
                <a:effectLst/>
                <a:uLnTx/>
                <a:uFillTx/>
                <a:latin typeface="微软雅黑" panose="020B0503020204020204" charset="-122"/>
                <a:ea typeface="微软雅黑" panose="020B0503020204020204" charset="-122"/>
              </a:rPr>
              <a:t>1</a:t>
            </a:r>
            <a:endParaRPr kumimoji="0" lang="zh-CN" altLang="en-US" sz="2400" b="1" u="none" strike="noStrike" kern="1200" cap="none" spc="0" normalizeH="0" baseline="0" noProof="0" dirty="0" smtClean="0">
              <a:ln>
                <a:noFill/>
              </a:ln>
              <a:solidFill>
                <a:schemeClr val="bg1"/>
              </a:solidFill>
              <a:effectLst/>
              <a:uLnTx/>
              <a:uFillTx/>
              <a:latin typeface="微软雅黑" panose="020B0503020204020204" charset="-122"/>
              <a:ea typeface="微软雅黑" panose="020B0503020204020204" charset="-122"/>
            </a:endParaRPr>
          </a:p>
        </p:txBody>
      </p:sp>
      <p:sp>
        <p:nvSpPr>
          <p:cNvPr id="28" name="椭圆 27"/>
          <p:cNvSpPr/>
          <p:nvPr/>
        </p:nvSpPr>
        <p:spPr>
          <a:xfrm>
            <a:off x="1316355" y="2054860"/>
            <a:ext cx="478155" cy="492760"/>
          </a:xfrm>
          <a:prstGeom prst="ellipse">
            <a:avLst/>
          </a:prstGeom>
          <a:solidFill>
            <a:srgbClr val="19B49B"/>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u="none" strike="noStrike" kern="1200" cap="none" spc="0" normalizeH="0" baseline="0" noProof="0" dirty="0" smtClean="0">
                <a:ln>
                  <a:noFill/>
                </a:ln>
                <a:solidFill>
                  <a:schemeClr val="bg1"/>
                </a:solidFill>
                <a:effectLst/>
                <a:uLnTx/>
                <a:uFillTx/>
                <a:latin typeface="微软雅黑" panose="020B0503020204020204" charset="-122"/>
                <a:ea typeface="微软雅黑" panose="020B0503020204020204" charset="-122"/>
              </a:rPr>
              <a:t>2</a:t>
            </a:r>
            <a:endParaRPr kumimoji="0" lang="zh-CN" altLang="en-US" sz="2400" b="1" u="none" strike="noStrike" kern="1200" cap="none" spc="0" normalizeH="0" baseline="0" noProof="0" dirty="0" smtClean="0">
              <a:ln>
                <a:noFill/>
              </a:ln>
              <a:solidFill>
                <a:schemeClr val="bg1"/>
              </a:solidFill>
              <a:effectLst/>
              <a:uLnTx/>
              <a:uFillTx/>
              <a:latin typeface="微软雅黑" panose="020B0503020204020204" charset="-122"/>
              <a:ea typeface="微软雅黑" panose="020B0503020204020204" charset="-122"/>
            </a:endParaRPr>
          </a:p>
        </p:txBody>
      </p:sp>
      <p:sp>
        <p:nvSpPr>
          <p:cNvPr id="31" name="椭圆 30"/>
          <p:cNvSpPr/>
          <p:nvPr/>
        </p:nvSpPr>
        <p:spPr>
          <a:xfrm>
            <a:off x="1316355" y="2648585"/>
            <a:ext cx="478155" cy="492760"/>
          </a:xfrm>
          <a:prstGeom prst="ellipse">
            <a:avLst/>
          </a:prstGeom>
          <a:solidFill>
            <a:srgbClr val="19B49B"/>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u="none" strike="noStrike" kern="1200" cap="none" spc="0" normalizeH="0" baseline="0" noProof="0" dirty="0" smtClean="0">
                <a:ln>
                  <a:noFill/>
                </a:ln>
                <a:solidFill>
                  <a:schemeClr val="bg1"/>
                </a:solidFill>
                <a:effectLst/>
                <a:uLnTx/>
                <a:uFillTx/>
                <a:latin typeface="微软雅黑" panose="020B0503020204020204" charset="-122"/>
                <a:ea typeface="微软雅黑" panose="020B0503020204020204" charset="-122"/>
              </a:rPr>
              <a:t>3</a:t>
            </a:r>
            <a:endParaRPr kumimoji="0" lang="zh-CN" altLang="en-US" sz="2400" b="1" u="none" strike="noStrike" kern="1200" cap="none" spc="0" normalizeH="0" baseline="0" noProof="0" dirty="0" smtClean="0">
              <a:ln>
                <a:noFill/>
              </a:ln>
              <a:solidFill>
                <a:schemeClr val="bg1"/>
              </a:solidFill>
              <a:effectLst/>
              <a:uLnTx/>
              <a:uFillTx/>
              <a:latin typeface="微软雅黑" panose="020B0503020204020204" charset="-122"/>
              <a:ea typeface="微软雅黑" panose="020B0503020204020204" charset="-122"/>
            </a:endParaRPr>
          </a:p>
        </p:txBody>
      </p:sp>
      <p:sp>
        <p:nvSpPr>
          <p:cNvPr id="34" name="椭圆 33"/>
          <p:cNvSpPr/>
          <p:nvPr/>
        </p:nvSpPr>
        <p:spPr>
          <a:xfrm>
            <a:off x="1316355" y="3270250"/>
            <a:ext cx="478155" cy="492760"/>
          </a:xfrm>
          <a:prstGeom prst="ellipse">
            <a:avLst/>
          </a:prstGeom>
          <a:solidFill>
            <a:srgbClr val="19B49B"/>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u="none" strike="noStrike" kern="1200" cap="none" spc="0" normalizeH="0" baseline="0" noProof="0" dirty="0" smtClean="0">
                <a:ln>
                  <a:noFill/>
                </a:ln>
                <a:solidFill>
                  <a:schemeClr val="bg1"/>
                </a:solidFill>
                <a:effectLst/>
                <a:uLnTx/>
                <a:uFillTx/>
                <a:latin typeface="微软雅黑" panose="020B0503020204020204" charset="-122"/>
                <a:ea typeface="微软雅黑" panose="020B0503020204020204" charset="-122"/>
              </a:rPr>
              <a:t>4</a:t>
            </a:r>
            <a:endParaRPr kumimoji="0" lang="zh-CN" altLang="en-US" sz="2400" b="1" u="none" strike="noStrike" kern="1200" cap="none" spc="0" normalizeH="0" baseline="0" noProof="0" dirty="0" smtClean="0">
              <a:ln>
                <a:noFill/>
              </a:ln>
              <a:solidFill>
                <a:schemeClr val="bg1"/>
              </a:solidFill>
              <a:effectLst/>
              <a:uLnTx/>
              <a:uFillTx/>
              <a:latin typeface="微软雅黑" panose="020B0503020204020204" charset="-122"/>
              <a:ea typeface="微软雅黑" panose="020B0503020204020204" charset="-122"/>
            </a:endParaRPr>
          </a:p>
        </p:txBody>
      </p:sp>
      <p:sp>
        <p:nvSpPr>
          <p:cNvPr id="5" name="椭圆 4"/>
          <p:cNvSpPr/>
          <p:nvPr/>
        </p:nvSpPr>
        <p:spPr>
          <a:xfrm>
            <a:off x="1316355" y="3910330"/>
            <a:ext cx="478155" cy="492760"/>
          </a:xfrm>
          <a:prstGeom prst="ellipse">
            <a:avLst/>
          </a:prstGeom>
          <a:solidFill>
            <a:srgbClr val="19B49B"/>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u="none" strike="noStrike" kern="1200" cap="none" spc="0" normalizeH="0" baseline="0" noProof="0" dirty="0" smtClean="0">
                <a:ln>
                  <a:noFill/>
                </a:ln>
                <a:solidFill>
                  <a:schemeClr val="bg1"/>
                </a:solidFill>
                <a:effectLst/>
                <a:uLnTx/>
                <a:uFillTx/>
                <a:latin typeface="微软雅黑" panose="020B0503020204020204" charset="-122"/>
                <a:ea typeface="微软雅黑" panose="020B0503020204020204" charset="-122"/>
              </a:rPr>
              <a:t>5</a:t>
            </a:r>
          </a:p>
        </p:txBody>
      </p:sp>
      <p:sp>
        <p:nvSpPr>
          <p:cNvPr id="6" name="椭圆 5"/>
          <p:cNvSpPr/>
          <p:nvPr/>
        </p:nvSpPr>
        <p:spPr>
          <a:xfrm>
            <a:off x="1316355" y="4514850"/>
            <a:ext cx="478155" cy="492760"/>
          </a:xfrm>
          <a:prstGeom prst="ellipse">
            <a:avLst/>
          </a:prstGeom>
          <a:solidFill>
            <a:srgbClr val="19B49B"/>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u="none" strike="noStrike" kern="1200" cap="none" spc="0" normalizeH="0" baseline="0" noProof="0" dirty="0" smtClean="0">
                <a:ln>
                  <a:noFill/>
                </a:ln>
                <a:solidFill>
                  <a:schemeClr val="bg1"/>
                </a:solidFill>
                <a:effectLst/>
                <a:uLnTx/>
                <a:uFillTx/>
                <a:latin typeface="微软雅黑" panose="020B0503020204020204" charset="-122"/>
                <a:ea typeface="微软雅黑" panose="020B0503020204020204" charset="-122"/>
              </a:rPr>
              <a:t>6</a:t>
            </a:r>
          </a:p>
        </p:txBody>
      </p:sp>
      <p:sp>
        <p:nvSpPr>
          <p:cNvPr id="8" name="椭圆 7"/>
          <p:cNvSpPr/>
          <p:nvPr/>
        </p:nvSpPr>
        <p:spPr>
          <a:xfrm>
            <a:off x="1316355" y="5097780"/>
            <a:ext cx="478155" cy="492760"/>
          </a:xfrm>
          <a:prstGeom prst="ellipse">
            <a:avLst/>
          </a:prstGeom>
          <a:solidFill>
            <a:srgbClr val="19B49B"/>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u="none" strike="noStrike" kern="1200" cap="none" spc="0" normalizeH="0" baseline="0" noProof="0" dirty="0" smtClean="0">
                <a:ln>
                  <a:noFill/>
                </a:ln>
                <a:solidFill>
                  <a:schemeClr val="bg1"/>
                </a:solidFill>
                <a:effectLst/>
                <a:uLnTx/>
                <a:uFillTx/>
                <a:latin typeface="微软雅黑" panose="020B0503020204020204" charset="-122"/>
                <a:ea typeface="微软雅黑" panose="020B0503020204020204" charset="-122"/>
              </a:rPr>
              <a:t>7</a:t>
            </a:r>
          </a:p>
        </p:txBody>
      </p:sp>
      <p:sp>
        <p:nvSpPr>
          <p:cNvPr id="10" name="椭圆 9"/>
          <p:cNvSpPr/>
          <p:nvPr/>
        </p:nvSpPr>
        <p:spPr>
          <a:xfrm>
            <a:off x="1316355" y="5677535"/>
            <a:ext cx="478155" cy="492760"/>
          </a:xfrm>
          <a:prstGeom prst="ellipse">
            <a:avLst/>
          </a:prstGeom>
          <a:solidFill>
            <a:srgbClr val="19B49B"/>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u="none" strike="noStrike" kern="1200" cap="none" spc="0" normalizeH="0" baseline="0" noProof="0" dirty="0" smtClean="0">
                <a:ln>
                  <a:noFill/>
                </a:ln>
                <a:solidFill>
                  <a:schemeClr val="bg1"/>
                </a:solidFill>
                <a:effectLst/>
                <a:uLnTx/>
                <a:uFillTx/>
                <a:latin typeface="微软雅黑" panose="020B0503020204020204" charset="-122"/>
                <a:ea typeface="微软雅黑" panose="020B0503020204020204" charset="-122"/>
              </a:rPr>
              <a:t>8</a:t>
            </a:r>
          </a:p>
        </p:txBody>
      </p:sp>
      <p:sp>
        <p:nvSpPr>
          <p:cNvPr id="12" name="椭圆 11"/>
          <p:cNvSpPr/>
          <p:nvPr/>
        </p:nvSpPr>
        <p:spPr>
          <a:xfrm>
            <a:off x="1316355" y="6332220"/>
            <a:ext cx="478155" cy="492760"/>
          </a:xfrm>
          <a:prstGeom prst="ellipse">
            <a:avLst/>
          </a:prstGeom>
          <a:solidFill>
            <a:srgbClr val="19B49B"/>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2400" b="1" u="none" strike="noStrike" kern="1200" cap="none" spc="0" normalizeH="0" baseline="0" noProof="0" dirty="0" smtClean="0">
                <a:ln>
                  <a:noFill/>
                </a:ln>
                <a:solidFill>
                  <a:schemeClr val="bg1"/>
                </a:solidFill>
                <a:effectLst/>
                <a:uLnTx/>
                <a:uFillTx/>
                <a:latin typeface="微软雅黑" panose="020B0503020204020204" charset="-122"/>
                <a:ea typeface="微软雅黑" panose="020B0503020204020204" charset="-122"/>
              </a:rPr>
              <a:t>9</a:t>
            </a:r>
          </a:p>
        </p:txBody>
      </p:sp>
      <p:sp>
        <p:nvSpPr>
          <p:cNvPr id="7" name="TextBox 24"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2063750" y="2054860"/>
            <a:ext cx="9652635"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区域性的联网监督及整合机制</a:t>
            </a:r>
            <a:r>
              <a:rPr kumimoji="0" 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a:t>
            </a:r>
          </a:p>
        </p:txBody>
      </p:sp>
      <p:sp>
        <p:nvSpPr>
          <p:cNvPr id="9" name="TextBox 24"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2063750" y="2648585"/>
            <a:ext cx="9652635"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血液供求信息一体化、实现血液信息网络化管理</a:t>
            </a:r>
            <a:r>
              <a:rPr kumimoji="0" 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a:t>
            </a:r>
          </a:p>
        </p:txBody>
      </p:sp>
      <p:sp>
        <p:nvSpPr>
          <p:cNvPr id="11" name="TextBox 24"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2063750" y="3270250"/>
            <a:ext cx="9652635"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用血信息与患者信息相结合，满足及达到电子病历评定标准</a:t>
            </a:r>
            <a:r>
              <a:rPr kumimoji="0" 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a:t>
            </a:r>
          </a:p>
        </p:txBody>
      </p:sp>
      <p:sp>
        <p:nvSpPr>
          <p:cNvPr id="13" name="TextBox 24"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2063750" y="3910330"/>
            <a:ext cx="9652635"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体现综合管理的预警与提醒</a:t>
            </a:r>
            <a:r>
              <a:rPr kumimoji="0" 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a:t>
            </a:r>
          </a:p>
        </p:txBody>
      </p:sp>
      <p:sp>
        <p:nvSpPr>
          <p:cNvPr id="14" name="TextBox 24"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2063750" y="4514850"/>
            <a:ext cx="9652635"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完善领先的合理用血功能体系</a:t>
            </a:r>
            <a:r>
              <a:rPr kumimoji="0" 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a:t>
            </a:r>
          </a:p>
        </p:txBody>
      </p:sp>
      <p:sp>
        <p:nvSpPr>
          <p:cNvPr id="16" name="TextBox 24"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2063750" y="5097780"/>
            <a:ext cx="9652635"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覆盖血液使用全过程的质量管理</a:t>
            </a:r>
            <a:r>
              <a:rPr kumimoji="0" 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a:t>
            </a:r>
          </a:p>
        </p:txBody>
      </p:sp>
      <p:sp>
        <p:nvSpPr>
          <p:cNvPr id="17" name="TextBox 24"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2063750" y="5677535"/>
            <a:ext cx="9652635" cy="39878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全面满足国家各项法律法规的要求</a:t>
            </a:r>
            <a:r>
              <a:rPr kumimoji="0" lang="en-US"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a:t>
            </a:r>
          </a:p>
        </p:txBody>
      </p:sp>
      <p:sp>
        <p:nvSpPr>
          <p:cNvPr id="18" name="TextBox 24"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2063750" y="6332220"/>
            <a:ext cx="9652635" cy="39624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sz="20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实现患者出院即完成血费的报销减免，减少患者过多的手续，提升患者服务满意度。</a:t>
            </a:r>
          </a:p>
        </p:txBody>
      </p: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16"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par>
                                <p:cTn id="15" presetID="4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2000"/>
                                        <p:tgtEl>
                                          <p:spTgt spid="4"/>
                                        </p:tgtEl>
                                      </p:cBhvr>
                                    </p:animEffect>
                                    <p:anim calcmode="lin" valueType="num">
                                      <p:cBhvr>
                                        <p:cTn id="18" dur="2000" fill="hold"/>
                                        <p:tgtEl>
                                          <p:spTgt spid="4"/>
                                        </p:tgtEl>
                                        <p:attrNameLst>
                                          <p:attrName>ppt_w</p:attrName>
                                        </p:attrNameLst>
                                      </p:cBhvr>
                                      <p:tavLst>
                                        <p:tav tm="0" fmla="#ppt_w*sin(2.5*pi*$)">
                                          <p:val>
                                            <p:fltVal val="0"/>
                                          </p:val>
                                        </p:tav>
                                        <p:tav tm="100000">
                                          <p:val>
                                            <p:fltVal val="1"/>
                                          </p:val>
                                        </p:tav>
                                      </p:tavLst>
                                    </p:anim>
                                    <p:anim calcmode="lin" valueType="num">
                                      <p:cBhvr>
                                        <p:cTn id="19" dur="2000" fill="hold"/>
                                        <p:tgtEl>
                                          <p:spTgt spid="4"/>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fade">
                                      <p:cBhvr>
                                        <p:cTn id="22" dur="2000"/>
                                        <p:tgtEl>
                                          <p:spTgt spid="28"/>
                                        </p:tgtEl>
                                      </p:cBhvr>
                                    </p:animEffect>
                                    <p:anim calcmode="lin" valueType="num">
                                      <p:cBhvr>
                                        <p:cTn id="23" dur="2000" fill="hold"/>
                                        <p:tgtEl>
                                          <p:spTgt spid="28"/>
                                        </p:tgtEl>
                                        <p:attrNameLst>
                                          <p:attrName>ppt_w</p:attrName>
                                        </p:attrNameLst>
                                      </p:cBhvr>
                                      <p:tavLst>
                                        <p:tav tm="0" fmla="#ppt_w*sin(2.5*pi*$)">
                                          <p:val>
                                            <p:fltVal val="0"/>
                                          </p:val>
                                        </p:tav>
                                        <p:tav tm="100000">
                                          <p:val>
                                            <p:fltVal val="1"/>
                                          </p:val>
                                        </p:tav>
                                      </p:tavLst>
                                    </p:anim>
                                    <p:anim calcmode="lin" valueType="num">
                                      <p:cBhvr>
                                        <p:cTn id="24" dur="2000" fill="hold"/>
                                        <p:tgtEl>
                                          <p:spTgt spid="28"/>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fade">
                                      <p:cBhvr>
                                        <p:cTn id="27" dur="2000"/>
                                        <p:tgtEl>
                                          <p:spTgt spid="31"/>
                                        </p:tgtEl>
                                      </p:cBhvr>
                                    </p:animEffect>
                                    <p:anim calcmode="lin" valueType="num">
                                      <p:cBhvr>
                                        <p:cTn id="28" dur="2000" fill="hold"/>
                                        <p:tgtEl>
                                          <p:spTgt spid="31"/>
                                        </p:tgtEl>
                                        <p:attrNameLst>
                                          <p:attrName>ppt_w</p:attrName>
                                        </p:attrNameLst>
                                      </p:cBhvr>
                                      <p:tavLst>
                                        <p:tav tm="0" fmla="#ppt_w*sin(2.5*pi*$)">
                                          <p:val>
                                            <p:fltVal val="0"/>
                                          </p:val>
                                        </p:tav>
                                        <p:tav tm="100000">
                                          <p:val>
                                            <p:fltVal val="1"/>
                                          </p:val>
                                        </p:tav>
                                      </p:tavLst>
                                    </p:anim>
                                    <p:anim calcmode="lin" valueType="num">
                                      <p:cBhvr>
                                        <p:cTn id="29" dur="2000" fill="hold"/>
                                        <p:tgtEl>
                                          <p:spTgt spid="31"/>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4"/>
                                        </p:tgtEl>
                                        <p:attrNameLst>
                                          <p:attrName>style.visibility</p:attrName>
                                        </p:attrNameLst>
                                      </p:cBhvr>
                                      <p:to>
                                        <p:strVal val="visible"/>
                                      </p:to>
                                    </p:set>
                                    <p:animEffect transition="in" filter="fade">
                                      <p:cBhvr>
                                        <p:cTn id="32" dur="2000"/>
                                        <p:tgtEl>
                                          <p:spTgt spid="34"/>
                                        </p:tgtEl>
                                      </p:cBhvr>
                                    </p:animEffect>
                                    <p:anim calcmode="lin" valueType="num">
                                      <p:cBhvr>
                                        <p:cTn id="33" dur="2000" fill="hold"/>
                                        <p:tgtEl>
                                          <p:spTgt spid="34"/>
                                        </p:tgtEl>
                                        <p:attrNameLst>
                                          <p:attrName>ppt_w</p:attrName>
                                        </p:attrNameLst>
                                      </p:cBhvr>
                                      <p:tavLst>
                                        <p:tav tm="0" fmla="#ppt_w*sin(2.5*pi*$)">
                                          <p:val>
                                            <p:fltVal val="0"/>
                                          </p:val>
                                        </p:tav>
                                        <p:tav tm="100000">
                                          <p:val>
                                            <p:fltVal val="1"/>
                                          </p:val>
                                        </p:tav>
                                      </p:tavLst>
                                    </p:anim>
                                    <p:anim calcmode="lin" valueType="num">
                                      <p:cBhvr>
                                        <p:cTn id="34" dur="2000" fill="hold"/>
                                        <p:tgtEl>
                                          <p:spTgt spid="3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2000"/>
                                        <p:tgtEl>
                                          <p:spTgt spid="5"/>
                                        </p:tgtEl>
                                      </p:cBhvr>
                                    </p:animEffect>
                                    <p:anim calcmode="lin" valueType="num">
                                      <p:cBhvr>
                                        <p:cTn id="38" dur="2000" fill="hold"/>
                                        <p:tgtEl>
                                          <p:spTgt spid="5"/>
                                        </p:tgtEl>
                                        <p:attrNameLst>
                                          <p:attrName>ppt_w</p:attrName>
                                        </p:attrNameLst>
                                      </p:cBhvr>
                                      <p:tavLst>
                                        <p:tav tm="0" fmla="#ppt_w*sin(2.5*pi*$)">
                                          <p:val>
                                            <p:fltVal val="0"/>
                                          </p:val>
                                        </p:tav>
                                        <p:tav tm="100000">
                                          <p:val>
                                            <p:fltVal val="1"/>
                                          </p:val>
                                        </p:tav>
                                      </p:tavLst>
                                    </p:anim>
                                    <p:anim calcmode="lin" valueType="num">
                                      <p:cBhvr>
                                        <p:cTn id="39" dur="2000" fill="hold"/>
                                        <p:tgtEl>
                                          <p:spTgt spid="5"/>
                                        </p:tgtEl>
                                        <p:attrNameLst>
                                          <p:attrName>ppt_h</p:attrName>
                                        </p:attrNameLst>
                                      </p:cBhvr>
                                      <p:tavLst>
                                        <p:tav tm="0">
                                          <p:val>
                                            <p:strVal val="#ppt_h"/>
                                          </p:val>
                                        </p:tav>
                                        <p:tav tm="100000">
                                          <p:val>
                                            <p:strVal val="#ppt_h"/>
                                          </p:val>
                                        </p:tav>
                                      </p:tavLst>
                                    </p:anim>
                                  </p:childTnLst>
                                </p:cTn>
                              </p:par>
                              <p:par>
                                <p:cTn id="40" presetID="45" presetClass="entr" presetSubtype="0" fill="hold" grpId="0" nodeType="withEffect">
                                  <p:stCondLst>
                                    <p:cond delay="0"/>
                                  </p:stCondLst>
                                  <p:childTnLst>
                                    <p:set>
                                      <p:cBhvr>
                                        <p:cTn id="41" dur="1" fill="hold">
                                          <p:stCondLst>
                                            <p:cond delay="0"/>
                                          </p:stCondLst>
                                        </p:cTn>
                                        <p:tgtEl>
                                          <p:spTgt spid="6"/>
                                        </p:tgtEl>
                                        <p:attrNameLst>
                                          <p:attrName>style.visibility</p:attrName>
                                        </p:attrNameLst>
                                      </p:cBhvr>
                                      <p:to>
                                        <p:strVal val="visible"/>
                                      </p:to>
                                    </p:set>
                                    <p:animEffect transition="in" filter="fade">
                                      <p:cBhvr>
                                        <p:cTn id="42" dur="2000"/>
                                        <p:tgtEl>
                                          <p:spTgt spid="6"/>
                                        </p:tgtEl>
                                      </p:cBhvr>
                                    </p:animEffect>
                                    <p:anim calcmode="lin" valueType="num">
                                      <p:cBhvr>
                                        <p:cTn id="43" dur="2000" fill="hold"/>
                                        <p:tgtEl>
                                          <p:spTgt spid="6"/>
                                        </p:tgtEl>
                                        <p:attrNameLst>
                                          <p:attrName>ppt_w</p:attrName>
                                        </p:attrNameLst>
                                      </p:cBhvr>
                                      <p:tavLst>
                                        <p:tav tm="0" fmla="#ppt_w*sin(2.5*pi*$)">
                                          <p:val>
                                            <p:fltVal val="0"/>
                                          </p:val>
                                        </p:tav>
                                        <p:tav tm="100000">
                                          <p:val>
                                            <p:fltVal val="1"/>
                                          </p:val>
                                        </p:tav>
                                      </p:tavLst>
                                    </p:anim>
                                    <p:anim calcmode="lin" valueType="num">
                                      <p:cBhvr>
                                        <p:cTn id="44" dur="2000" fill="hold"/>
                                        <p:tgtEl>
                                          <p:spTgt spid="6"/>
                                        </p:tgtEl>
                                        <p:attrNameLst>
                                          <p:attrName>ppt_h</p:attrName>
                                        </p:attrNameLst>
                                      </p:cBhvr>
                                      <p:tavLst>
                                        <p:tav tm="0">
                                          <p:val>
                                            <p:strVal val="#ppt_h"/>
                                          </p:val>
                                        </p:tav>
                                        <p:tav tm="100000">
                                          <p:val>
                                            <p:strVal val="#ppt_h"/>
                                          </p:val>
                                        </p:tav>
                                      </p:tavLst>
                                    </p:anim>
                                  </p:childTnLst>
                                </p:cTn>
                              </p:par>
                              <p:par>
                                <p:cTn id="45" presetID="45"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2000"/>
                                        <p:tgtEl>
                                          <p:spTgt spid="8"/>
                                        </p:tgtEl>
                                      </p:cBhvr>
                                    </p:animEffect>
                                    <p:anim calcmode="lin" valueType="num">
                                      <p:cBhvr>
                                        <p:cTn id="48" dur="2000" fill="hold"/>
                                        <p:tgtEl>
                                          <p:spTgt spid="8"/>
                                        </p:tgtEl>
                                        <p:attrNameLst>
                                          <p:attrName>ppt_w</p:attrName>
                                        </p:attrNameLst>
                                      </p:cBhvr>
                                      <p:tavLst>
                                        <p:tav tm="0" fmla="#ppt_w*sin(2.5*pi*$)">
                                          <p:val>
                                            <p:fltVal val="0"/>
                                          </p:val>
                                        </p:tav>
                                        <p:tav tm="100000">
                                          <p:val>
                                            <p:fltVal val="1"/>
                                          </p:val>
                                        </p:tav>
                                      </p:tavLst>
                                    </p:anim>
                                    <p:anim calcmode="lin" valueType="num">
                                      <p:cBhvr>
                                        <p:cTn id="49" dur="2000" fill="hold"/>
                                        <p:tgtEl>
                                          <p:spTgt spid="8"/>
                                        </p:tgtEl>
                                        <p:attrNameLst>
                                          <p:attrName>ppt_h</p:attrName>
                                        </p:attrNameLst>
                                      </p:cBhvr>
                                      <p:tavLst>
                                        <p:tav tm="0">
                                          <p:val>
                                            <p:strVal val="#ppt_h"/>
                                          </p:val>
                                        </p:tav>
                                        <p:tav tm="100000">
                                          <p:val>
                                            <p:strVal val="#ppt_h"/>
                                          </p:val>
                                        </p:tav>
                                      </p:tavLst>
                                    </p:anim>
                                  </p:childTnLst>
                                </p:cTn>
                              </p:par>
                              <p:par>
                                <p:cTn id="50" presetID="45" presetClass="entr" presetSubtype="0" fill="hold" grpId="0" nodeType="with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fade">
                                      <p:cBhvr>
                                        <p:cTn id="52" dur="2000"/>
                                        <p:tgtEl>
                                          <p:spTgt spid="10"/>
                                        </p:tgtEl>
                                      </p:cBhvr>
                                    </p:animEffect>
                                    <p:anim calcmode="lin" valueType="num">
                                      <p:cBhvr>
                                        <p:cTn id="53" dur="2000" fill="hold"/>
                                        <p:tgtEl>
                                          <p:spTgt spid="10"/>
                                        </p:tgtEl>
                                        <p:attrNameLst>
                                          <p:attrName>ppt_w</p:attrName>
                                        </p:attrNameLst>
                                      </p:cBhvr>
                                      <p:tavLst>
                                        <p:tav tm="0" fmla="#ppt_w*sin(2.5*pi*$)">
                                          <p:val>
                                            <p:fltVal val="0"/>
                                          </p:val>
                                        </p:tav>
                                        <p:tav tm="100000">
                                          <p:val>
                                            <p:fltVal val="1"/>
                                          </p:val>
                                        </p:tav>
                                      </p:tavLst>
                                    </p:anim>
                                    <p:anim calcmode="lin" valueType="num">
                                      <p:cBhvr>
                                        <p:cTn id="54" dur="2000" fill="hold"/>
                                        <p:tgtEl>
                                          <p:spTgt spid="10"/>
                                        </p:tgtEl>
                                        <p:attrNameLst>
                                          <p:attrName>ppt_h</p:attrName>
                                        </p:attrNameLst>
                                      </p:cBhvr>
                                      <p:tavLst>
                                        <p:tav tm="0">
                                          <p:val>
                                            <p:strVal val="#ppt_h"/>
                                          </p:val>
                                        </p:tav>
                                        <p:tav tm="100000">
                                          <p:val>
                                            <p:strVal val="#ppt_h"/>
                                          </p:val>
                                        </p:tav>
                                      </p:tavLst>
                                    </p:anim>
                                  </p:childTnLst>
                                </p:cTn>
                              </p:par>
                              <p:par>
                                <p:cTn id="55" presetID="45" presetClass="entr" presetSubtype="0" fill="hold" grpId="0" nodeType="withEffect">
                                  <p:stCondLst>
                                    <p:cond delay="0"/>
                                  </p:stCondLst>
                                  <p:childTnLst>
                                    <p:set>
                                      <p:cBhvr>
                                        <p:cTn id="56" dur="1" fill="hold">
                                          <p:stCondLst>
                                            <p:cond delay="0"/>
                                          </p:stCondLst>
                                        </p:cTn>
                                        <p:tgtEl>
                                          <p:spTgt spid="12"/>
                                        </p:tgtEl>
                                        <p:attrNameLst>
                                          <p:attrName>style.visibility</p:attrName>
                                        </p:attrNameLst>
                                      </p:cBhvr>
                                      <p:to>
                                        <p:strVal val="visible"/>
                                      </p:to>
                                    </p:set>
                                    <p:animEffect transition="in" filter="fade">
                                      <p:cBhvr>
                                        <p:cTn id="57" dur="2000"/>
                                        <p:tgtEl>
                                          <p:spTgt spid="12"/>
                                        </p:tgtEl>
                                      </p:cBhvr>
                                    </p:animEffect>
                                    <p:anim calcmode="lin" valueType="num">
                                      <p:cBhvr>
                                        <p:cTn id="58" dur="2000" fill="hold"/>
                                        <p:tgtEl>
                                          <p:spTgt spid="12"/>
                                        </p:tgtEl>
                                        <p:attrNameLst>
                                          <p:attrName>ppt_w</p:attrName>
                                        </p:attrNameLst>
                                      </p:cBhvr>
                                      <p:tavLst>
                                        <p:tav tm="0" fmla="#ppt_w*sin(2.5*pi*$)">
                                          <p:val>
                                            <p:fltVal val="0"/>
                                          </p:val>
                                        </p:tav>
                                        <p:tav tm="100000">
                                          <p:val>
                                            <p:fltVal val="1"/>
                                          </p:val>
                                        </p:tav>
                                      </p:tavLst>
                                    </p:anim>
                                    <p:anim calcmode="lin" valueType="num">
                                      <p:cBhvr>
                                        <p:cTn id="59" dur="2000" fill="hold"/>
                                        <p:tgtEl>
                                          <p:spTgt spid="12"/>
                                        </p:tgtEl>
                                        <p:attrNameLst>
                                          <p:attrName>ppt_h</p:attrName>
                                        </p:attrNameLst>
                                      </p:cBhvr>
                                      <p:tavLst>
                                        <p:tav tm="0">
                                          <p:val>
                                            <p:strVal val="#ppt_h"/>
                                          </p:val>
                                        </p:tav>
                                        <p:tav tm="100000">
                                          <p:val>
                                            <p:strVal val="#ppt_h"/>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25"/>
                                        </p:tgtEl>
                                        <p:attrNameLst>
                                          <p:attrName>style.visibility</p:attrName>
                                        </p:attrNameLst>
                                      </p:cBhvr>
                                      <p:to>
                                        <p:strVal val="visible"/>
                                      </p:to>
                                    </p:set>
                                    <p:animEffect transition="in" filter="fade">
                                      <p:cBhvr>
                                        <p:cTn id="64" dur="1000"/>
                                        <p:tgtEl>
                                          <p:spTgt spid="25"/>
                                        </p:tgtEl>
                                      </p:cBhvr>
                                    </p:animEffect>
                                    <p:anim calcmode="lin" valueType="num">
                                      <p:cBhvr>
                                        <p:cTn id="65" dur="1000" fill="hold"/>
                                        <p:tgtEl>
                                          <p:spTgt spid="25"/>
                                        </p:tgtEl>
                                        <p:attrNameLst>
                                          <p:attrName>ppt_x</p:attrName>
                                        </p:attrNameLst>
                                      </p:cBhvr>
                                      <p:tavLst>
                                        <p:tav tm="0">
                                          <p:val>
                                            <p:strVal val="#ppt_x"/>
                                          </p:val>
                                        </p:tav>
                                        <p:tav tm="100000">
                                          <p:val>
                                            <p:strVal val="#ppt_x"/>
                                          </p:val>
                                        </p:tav>
                                      </p:tavLst>
                                    </p:anim>
                                    <p:anim calcmode="lin" valueType="num">
                                      <p:cBhvr>
                                        <p:cTn id="6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1000"/>
                                        <p:tgtEl>
                                          <p:spTgt spid="7"/>
                                        </p:tgtEl>
                                      </p:cBhvr>
                                    </p:animEffect>
                                    <p:anim calcmode="lin" valueType="num">
                                      <p:cBhvr>
                                        <p:cTn id="72" dur="1000" fill="hold"/>
                                        <p:tgtEl>
                                          <p:spTgt spid="7"/>
                                        </p:tgtEl>
                                        <p:attrNameLst>
                                          <p:attrName>ppt_x</p:attrName>
                                        </p:attrNameLst>
                                      </p:cBhvr>
                                      <p:tavLst>
                                        <p:tav tm="0">
                                          <p:val>
                                            <p:strVal val="#ppt_x"/>
                                          </p:val>
                                        </p:tav>
                                        <p:tav tm="100000">
                                          <p:val>
                                            <p:strVal val="#ppt_x"/>
                                          </p:val>
                                        </p:tav>
                                      </p:tavLst>
                                    </p:anim>
                                    <p:anim calcmode="lin" valueType="num">
                                      <p:cBhvr>
                                        <p:cTn id="7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grpId="0" nodeType="clickEffect">
                                  <p:stCondLst>
                                    <p:cond delay="0"/>
                                  </p:stCondLst>
                                  <p:childTnLst>
                                    <p:set>
                                      <p:cBhvr>
                                        <p:cTn id="77" dur="1" fill="hold">
                                          <p:stCondLst>
                                            <p:cond delay="0"/>
                                          </p:stCondLst>
                                        </p:cTn>
                                        <p:tgtEl>
                                          <p:spTgt spid="9"/>
                                        </p:tgtEl>
                                        <p:attrNameLst>
                                          <p:attrName>style.visibility</p:attrName>
                                        </p:attrNameLst>
                                      </p:cBhvr>
                                      <p:to>
                                        <p:strVal val="visible"/>
                                      </p:to>
                                    </p:set>
                                    <p:animEffect transition="in" filter="fade">
                                      <p:cBhvr>
                                        <p:cTn id="78" dur="1000"/>
                                        <p:tgtEl>
                                          <p:spTgt spid="9"/>
                                        </p:tgtEl>
                                      </p:cBhvr>
                                    </p:animEffect>
                                    <p:anim calcmode="lin" valueType="num">
                                      <p:cBhvr>
                                        <p:cTn id="79" dur="1000" fill="hold"/>
                                        <p:tgtEl>
                                          <p:spTgt spid="9"/>
                                        </p:tgtEl>
                                        <p:attrNameLst>
                                          <p:attrName>ppt_x</p:attrName>
                                        </p:attrNameLst>
                                      </p:cBhvr>
                                      <p:tavLst>
                                        <p:tav tm="0">
                                          <p:val>
                                            <p:strVal val="#ppt_x"/>
                                          </p:val>
                                        </p:tav>
                                        <p:tav tm="100000">
                                          <p:val>
                                            <p:strVal val="#ppt_x"/>
                                          </p:val>
                                        </p:tav>
                                      </p:tavLst>
                                    </p:anim>
                                    <p:anim calcmode="lin" valueType="num">
                                      <p:cBhvr>
                                        <p:cTn id="8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42" presetClass="entr" presetSubtype="0" fill="hold" grpId="0" nodeType="clickEffect">
                                  <p:stCondLst>
                                    <p:cond delay="0"/>
                                  </p:stCondLst>
                                  <p:childTnLst>
                                    <p:set>
                                      <p:cBhvr>
                                        <p:cTn id="84" dur="1" fill="hold">
                                          <p:stCondLst>
                                            <p:cond delay="0"/>
                                          </p:stCondLst>
                                        </p:cTn>
                                        <p:tgtEl>
                                          <p:spTgt spid="11"/>
                                        </p:tgtEl>
                                        <p:attrNameLst>
                                          <p:attrName>style.visibility</p:attrName>
                                        </p:attrNameLst>
                                      </p:cBhvr>
                                      <p:to>
                                        <p:strVal val="visible"/>
                                      </p:to>
                                    </p:set>
                                    <p:animEffect transition="in" filter="fade">
                                      <p:cBhvr>
                                        <p:cTn id="85" dur="1000"/>
                                        <p:tgtEl>
                                          <p:spTgt spid="11"/>
                                        </p:tgtEl>
                                      </p:cBhvr>
                                    </p:animEffect>
                                    <p:anim calcmode="lin" valueType="num">
                                      <p:cBhvr>
                                        <p:cTn id="86" dur="1000" fill="hold"/>
                                        <p:tgtEl>
                                          <p:spTgt spid="11"/>
                                        </p:tgtEl>
                                        <p:attrNameLst>
                                          <p:attrName>ppt_x</p:attrName>
                                        </p:attrNameLst>
                                      </p:cBhvr>
                                      <p:tavLst>
                                        <p:tav tm="0">
                                          <p:val>
                                            <p:strVal val="#ppt_x"/>
                                          </p:val>
                                        </p:tav>
                                        <p:tav tm="100000">
                                          <p:val>
                                            <p:strVal val="#ppt_x"/>
                                          </p:val>
                                        </p:tav>
                                      </p:tavLst>
                                    </p:anim>
                                    <p:anim calcmode="lin" valueType="num">
                                      <p:cBhvr>
                                        <p:cTn id="8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42" presetClass="entr" presetSubtype="0" fill="hold" grpId="0" nodeType="clickEffect">
                                  <p:stCondLst>
                                    <p:cond delay="0"/>
                                  </p:stCondLst>
                                  <p:childTnLst>
                                    <p:set>
                                      <p:cBhvr>
                                        <p:cTn id="91" dur="1" fill="hold">
                                          <p:stCondLst>
                                            <p:cond delay="0"/>
                                          </p:stCondLst>
                                        </p:cTn>
                                        <p:tgtEl>
                                          <p:spTgt spid="13"/>
                                        </p:tgtEl>
                                        <p:attrNameLst>
                                          <p:attrName>style.visibility</p:attrName>
                                        </p:attrNameLst>
                                      </p:cBhvr>
                                      <p:to>
                                        <p:strVal val="visible"/>
                                      </p:to>
                                    </p:set>
                                    <p:animEffect transition="in" filter="fade">
                                      <p:cBhvr>
                                        <p:cTn id="92" dur="1000"/>
                                        <p:tgtEl>
                                          <p:spTgt spid="13"/>
                                        </p:tgtEl>
                                      </p:cBhvr>
                                    </p:animEffect>
                                    <p:anim calcmode="lin" valueType="num">
                                      <p:cBhvr>
                                        <p:cTn id="93" dur="1000" fill="hold"/>
                                        <p:tgtEl>
                                          <p:spTgt spid="13"/>
                                        </p:tgtEl>
                                        <p:attrNameLst>
                                          <p:attrName>ppt_x</p:attrName>
                                        </p:attrNameLst>
                                      </p:cBhvr>
                                      <p:tavLst>
                                        <p:tav tm="0">
                                          <p:val>
                                            <p:strVal val="#ppt_x"/>
                                          </p:val>
                                        </p:tav>
                                        <p:tav tm="100000">
                                          <p:val>
                                            <p:strVal val="#ppt_x"/>
                                          </p:val>
                                        </p:tav>
                                      </p:tavLst>
                                    </p:anim>
                                    <p:anim calcmode="lin" valueType="num">
                                      <p:cBhvr>
                                        <p:cTn id="9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95" fill="hold">
                      <p:stCondLst>
                        <p:cond delay="indefinite"/>
                      </p:stCondLst>
                      <p:childTnLst>
                        <p:par>
                          <p:cTn id="96" fill="hold">
                            <p:stCondLst>
                              <p:cond delay="0"/>
                            </p:stCondLst>
                            <p:childTnLst>
                              <p:par>
                                <p:cTn id="97" presetID="42" presetClass="entr" presetSubtype="0" fill="hold" grpId="0" nodeType="clickEffect">
                                  <p:stCondLst>
                                    <p:cond delay="0"/>
                                  </p:stCondLst>
                                  <p:childTnLst>
                                    <p:set>
                                      <p:cBhvr>
                                        <p:cTn id="98" dur="1" fill="hold">
                                          <p:stCondLst>
                                            <p:cond delay="0"/>
                                          </p:stCondLst>
                                        </p:cTn>
                                        <p:tgtEl>
                                          <p:spTgt spid="14"/>
                                        </p:tgtEl>
                                        <p:attrNameLst>
                                          <p:attrName>style.visibility</p:attrName>
                                        </p:attrNameLst>
                                      </p:cBhvr>
                                      <p:to>
                                        <p:strVal val="visible"/>
                                      </p:to>
                                    </p:set>
                                    <p:animEffect transition="in" filter="fade">
                                      <p:cBhvr>
                                        <p:cTn id="99" dur="1000"/>
                                        <p:tgtEl>
                                          <p:spTgt spid="14"/>
                                        </p:tgtEl>
                                      </p:cBhvr>
                                    </p:animEffect>
                                    <p:anim calcmode="lin" valueType="num">
                                      <p:cBhvr>
                                        <p:cTn id="100" dur="1000" fill="hold"/>
                                        <p:tgtEl>
                                          <p:spTgt spid="14"/>
                                        </p:tgtEl>
                                        <p:attrNameLst>
                                          <p:attrName>ppt_x</p:attrName>
                                        </p:attrNameLst>
                                      </p:cBhvr>
                                      <p:tavLst>
                                        <p:tav tm="0">
                                          <p:val>
                                            <p:strVal val="#ppt_x"/>
                                          </p:val>
                                        </p:tav>
                                        <p:tav tm="100000">
                                          <p:val>
                                            <p:strVal val="#ppt_x"/>
                                          </p:val>
                                        </p:tav>
                                      </p:tavLst>
                                    </p:anim>
                                    <p:anim calcmode="lin" valueType="num">
                                      <p:cBhvr>
                                        <p:cTn id="101"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16"/>
                                        </p:tgtEl>
                                        <p:attrNameLst>
                                          <p:attrName>style.visibility</p:attrName>
                                        </p:attrNameLst>
                                      </p:cBhvr>
                                      <p:to>
                                        <p:strVal val="visible"/>
                                      </p:to>
                                    </p:set>
                                    <p:animEffect transition="in" filter="fade">
                                      <p:cBhvr>
                                        <p:cTn id="106" dur="1000"/>
                                        <p:tgtEl>
                                          <p:spTgt spid="16"/>
                                        </p:tgtEl>
                                      </p:cBhvr>
                                    </p:animEffect>
                                    <p:anim calcmode="lin" valueType="num">
                                      <p:cBhvr>
                                        <p:cTn id="107" dur="1000" fill="hold"/>
                                        <p:tgtEl>
                                          <p:spTgt spid="16"/>
                                        </p:tgtEl>
                                        <p:attrNameLst>
                                          <p:attrName>ppt_x</p:attrName>
                                        </p:attrNameLst>
                                      </p:cBhvr>
                                      <p:tavLst>
                                        <p:tav tm="0">
                                          <p:val>
                                            <p:strVal val="#ppt_x"/>
                                          </p:val>
                                        </p:tav>
                                        <p:tav tm="100000">
                                          <p:val>
                                            <p:strVal val="#ppt_x"/>
                                          </p:val>
                                        </p:tav>
                                      </p:tavLst>
                                    </p:anim>
                                    <p:anim calcmode="lin" valueType="num">
                                      <p:cBhvr>
                                        <p:cTn id="108"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presetID="42" presetClass="entr" presetSubtype="0" fill="hold" grpId="0" nodeType="clickEffect">
                                  <p:stCondLst>
                                    <p:cond delay="0"/>
                                  </p:stCondLst>
                                  <p:childTnLst>
                                    <p:set>
                                      <p:cBhvr>
                                        <p:cTn id="112" dur="1" fill="hold">
                                          <p:stCondLst>
                                            <p:cond delay="0"/>
                                          </p:stCondLst>
                                        </p:cTn>
                                        <p:tgtEl>
                                          <p:spTgt spid="17"/>
                                        </p:tgtEl>
                                        <p:attrNameLst>
                                          <p:attrName>style.visibility</p:attrName>
                                        </p:attrNameLst>
                                      </p:cBhvr>
                                      <p:to>
                                        <p:strVal val="visible"/>
                                      </p:to>
                                    </p:set>
                                    <p:animEffect transition="in" filter="fade">
                                      <p:cBhvr>
                                        <p:cTn id="113" dur="1000"/>
                                        <p:tgtEl>
                                          <p:spTgt spid="17"/>
                                        </p:tgtEl>
                                      </p:cBhvr>
                                    </p:animEffect>
                                    <p:anim calcmode="lin" valueType="num">
                                      <p:cBhvr>
                                        <p:cTn id="114" dur="1000" fill="hold"/>
                                        <p:tgtEl>
                                          <p:spTgt spid="17"/>
                                        </p:tgtEl>
                                        <p:attrNameLst>
                                          <p:attrName>ppt_x</p:attrName>
                                        </p:attrNameLst>
                                      </p:cBhvr>
                                      <p:tavLst>
                                        <p:tav tm="0">
                                          <p:val>
                                            <p:strVal val="#ppt_x"/>
                                          </p:val>
                                        </p:tav>
                                        <p:tav tm="100000">
                                          <p:val>
                                            <p:strVal val="#ppt_x"/>
                                          </p:val>
                                        </p:tav>
                                      </p:tavLst>
                                    </p:anim>
                                    <p:anim calcmode="lin" valueType="num">
                                      <p:cBhvr>
                                        <p:cTn id="115"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42" presetClass="entr" presetSubtype="0" fill="hold" grpId="0" nodeType="clickEffect">
                                  <p:stCondLst>
                                    <p:cond delay="0"/>
                                  </p:stCondLst>
                                  <p:childTnLst>
                                    <p:set>
                                      <p:cBhvr>
                                        <p:cTn id="119" dur="1" fill="hold">
                                          <p:stCondLst>
                                            <p:cond delay="0"/>
                                          </p:stCondLst>
                                        </p:cTn>
                                        <p:tgtEl>
                                          <p:spTgt spid="18"/>
                                        </p:tgtEl>
                                        <p:attrNameLst>
                                          <p:attrName>style.visibility</p:attrName>
                                        </p:attrNameLst>
                                      </p:cBhvr>
                                      <p:to>
                                        <p:strVal val="visible"/>
                                      </p:to>
                                    </p:set>
                                    <p:animEffect transition="in" filter="fade">
                                      <p:cBhvr>
                                        <p:cTn id="120" dur="1000"/>
                                        <p:tgtEl>
                                          <p:spTgt spid="18"/>
                                        </p:tgtEl>
                                      </p:cBhvr>
                                    </p:animEffect>
                                    <p:anim calcmode="lin" valueType="num">
                                      <p:cBhvr>
                                        <p:cTn id="121" dur="1000" fill="hold"/>
                                        <p:tgtEl>
                                          <p:spTgt spid="18"/>
                                        </p:tgtEl>
                                        <p:attrNameLst>
                                          <p:attrName>ppt_x</p:attrName>
                                        </p:attrNameLst>
                                      </p:cBhvr>
                                      <p:tavLst>
                                        <p:tav tm="0">
                                          <p:val>
                                            <p:strVal val="#ppt_x"/>
                                          </p:val>
                                        </p:tav>
                                        <p:tav tm="100000">
                                          <p:val>
                                            <p:strVal val="#ppt_x"/>
                                          </p:val>
                                        </p:tav>
                                      </p:tavLst>
                                    </p:anim>
                                    <p:anim calcmode="lin" valueType="num">
                                      <p:cBhvr>
                                        <p:cTn id="122"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9" grpId="0"/>
      <p:bldP spid="4" grpId="0" bldLvl="0" animBg="1"/>
      <p:bldP spid="28" grpId="0" bldLvl="0" animBg="1"/>
      <p:bldP spid="31" grpId="0" bldLvl="0" animBg="1"/>
      <p:bldP spid="34" grpId="0" bldLvl="0" animBg="1"/>
      <p:bldP spid="5" grpId="0" bldLvl="0" animBg="1"/>
      <p:bldP spid="6" grpId="0" bldLvl="0" animBg="1"/>
      <p:bldP spid="8" grpId="0" bldLvl="0" animBg="1"/>
      <p:bldP spid="10" grpId="0" bldLvl="0" animBg="1"/>
      <p:bldP spid="12" grpId="0" bldLvl="0" animBg="1"/>
      <p:bldP spid="7" grpId="0"/>
      <p:bldP spid="9" grpId="0"/>
      <p:bldP spid="11" grpId="0"/>
      <p:bldP spid="13" grpId="0"/>
      <p:bldP spid="14" grpId="0"/>
      <p:bldP spid="16" grpId="0"/>
      <p:bldP spid="17" grpId="0"/>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p:nvPr/>
        </p:nvSpPr>
        <p:spPr>
          <a:xfrm>
            <a:off x="359410" y="708025"/>
            <a:ext cx="11473180" cy="5789930"/>
          </a:xfrm>
          <a:prstGeom prst="rect">
            <a:avLst/>
          </a:prstGeom>
          <a:solidFill>
            <a:schemeClr val="bg1">
              <a:alpha val="0"/>
            </a:schemeClr>
          </a:solidFill>
          <a:ln w="38100">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TextBox 11"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4767750" y="3417703"/>
            <a:ext cx="2656497" cy="584775"/>
          </a:xfrm>
          <a:prstGeom prst="rect">
            <a:avLst/>
          </a:prstGeom>
          <a:noFill/>
        </p:spPr>
        <p:txBody>
          <a:bodyPr wrap="none" rtlCol="0">
            <a:spAutoFit/>
          </a:bodyPr>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ctr"/>
            <a:r>
              <a:rPr lang="zh-CN" altLang="en-US" sz="3200" b="1" dirty="0" smtClean="0">
                <a:solidFill>
                  <a:schemeClr val="bg1">
                    <a:lumMod val="50000"/>
                  </a:schemeClr>
                </a:solidFill>
                <a:cs typeface="+mn-ea"/>
                <a:sym typeface="+mn-lt"/>
              </a:rPr>
              <a:t>总体框架设计</a:t>
            </a:r>
            <a:endParaRPr lang="zh-CN" altLang="id-ID" sz="3200" b="1" dirty="0">
              <a:solidFill>
                <a:schemeClr val="bg1">
                  <a:lumMod val="50000"/>
                </a:schemeClr>
              </a:solidFill>
              <a:cs typeface="+mn-ea"/>
              <a:sym typeface="+mn-lt"/>
            </a:endParaRPr>
          </a:p>
        </p:txBody>
      </p:sp>
      <p:cxnSp>
        <p:nvCxnSpPr>
          <p:cNvPr id="35" name="Straight Connector 40"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CxnSpPr/>
          <p:nvPr/>
        </p:nvCxnSpPr>
        <p:spPr>
          <a:xfrm>
            <a:off x="5130748" y="4001135"/>
            <a:ext cx="2045252" cy="0"/>
          </a:xfrm>
          <a:prstGeom prst="line">
            <a:avLst/>
          </a:prstGeom>
          <a:ln w="38100">
            <a:solidFill>
              <a:srgbClr val="19B49B"/>
            </a:solidFill>
          </a:ln>
        </p:spPr>
        <p:style>
          <a:lnRef idx="1">
            <a:schemeClr val="accent1"/>
          </a:lnRef>
          <a:fillRef idx="0">
            <a:schemeClr val="accent1"/>
          </a:fillRef>
          <a:effectRef idx="0">
            <a:schemeClr val="accent1"/>
          </a:effectRef>
          <a:fontRef idx="minor">
            <a:schemeClr val="tx1"/>
          </a:fontRef>
        </p:style>
      </p:cxnSp>
      <p:sp>
        <p:nvSpPr>
          <p:cNvPr id="36" name="Rectangle 11"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p:nvPr/>
        </p:nvSpPr>
        <p:spPr>
          <a:xfrm>
            <a:off x="5200311" y="1491349"/>
            <a:ext cx="1800000" cy="1800000"/>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cs typeface="+mn-ea"/>
                <a:sym typeface="+mn-lt"/>
              </a:rPr>
              <a:t>03</a:t>
            </a:r>
          </a:p>
        </p:txBody>
      </p:sp>
      <p:sp>
        <p:nvSpPr>
          <p:cNvPr id="2" name="e7d195523061f1c0"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hidden="1"/>
          <p:cNvSpPr txBox="1"/>
          <p:nvPr/>
        </p:nvSpPr>
        <p:spPr>
          <a:xfrm>
            <a:off x="-355600" y="1803400"/>
            <a:ext cx="293927" cy="1016000"/>
          </a:xfrm>
          <a:prstGeom prst="rect">
            <a:avLst/>
          </a:prstGeom>
          <a:noFill/>
        </p:spPr>
        <p:txBody>
          <a:bodyPr vert="wordArtVert" rtlCol="0">
            <a:spAutoFit/>
          </a:bodyPr>
          <a:lstStyle/>
          <a:p>
            <a:r>
              <a:rPr lang="en-US" altLang="zh-CN" sz="100" smtClean="0"/>
              <a:t>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a:t>
            </a:r>
            <a:endParaRPr lang="zh-CN" altLang="en-US" sz="100"/>
          </a:p>
        </p:txBody>
      </p:sp>
    </p:spTree>
  </p:cSld>
  <p:clrMapOvr>
    <a:masterClrMapping/>
  </p:clrMapOvr>
  <p:transition spd="slow" advClick="0">
    <p:cove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41"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4735702" y="189000"/>
            <a:ext cx="2720618"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3600" dirty="0" smtClean="0">
                <a:cs typeface="+mn-ea"/>
                <a:sym typeface="+mn-lt"/>
              </a:rPr>
              <a:t>3</a:t>
            </a:r>
            <a:r>
              <a:rPr kumimoji="0" lang="en-US" altLang="zh-CN" sz="3600" b="0" i="0" u="none" strike="noStrike" kern="1200" cap="none" spc="0" normalizeH="0" baseline="0" noProof="0" dirty="0" smtClean="0">
                <a:ln>
                  <a:noFill/>
                </a:ln>
                <a:solidFill>
                  <a:schemeClr val="tx1"/>
                </a:solidFill>
                <a:effectLst/>
                <a:uLnTx/>
                <a:uFillTx/>
                <a:cs typeface="+mn-ea"/>
                <a:sym typeface="+mn-lt"/>
              </a:rPr>
              <a:t>.1</a:t>
            </a:r>
            <a:r>
              <a:rPr kumimoji="0" lang="en-US" altLang="zh-CN" sz="3600" b="0" i="0" u="none" strike="noStrike" kern="1200" cap="none" spc="0" normalizeH="0" noProof="0" dirty="0" smtClean="0">
                <a:ln>
                  <a:noFill/>
                </a:ln>
                <a:solidFill>
                  <a:schemeClr val="tx1"/>
                </a:solidFill>
                <a:effectLst/>
                <a:uLnTx/>
                <a:uFillTx/>
                <a:cs typeface="+mn-ea"/>
                <a:sym typeface="+mn-lt"/>
              </a:rPr>
              <a:t> </a:t>
            </a:r>
            <a:r>
              <a:rPr lang="zh-CN" altLang="en-US" sz="3600" dirty="0" smtClean="0">
                <a:cs typeface="+mn-ea"/>
                <a:sym typeface="+mn-lt"/>
              </a:rPr>
              <a:t>总体架构</a:t>
            </a:r>
            <a:endParaRPr kumimoji="0" lang="zh-CN" altLang="en-US" sz="3600" b="0" i="0" u="none" strike="noStrike" kern="1200" cap="none" spc="0" normalizeH="0" baseline="0" noProof="0" dirty="0">
              <a:ln>
                <a:noFill/>
              </a:ln>
              <a:solidFill>
                <a:schemeClr val="tx1"/>
              </a:solidFill>
              <a:effectLst/>
              <a:uLnTx/>
              <a:uFillTx/>
              <a:cs typeface="+mn-ea"/>
              <a:sym typeface="+mn-lt"/>
            </a:endParaRPr>
          </a:p>
        </p:txBody>
      </p:sp>
      <p:cxnSp>
        <p:nvCxnSpPr>
          <p:cNvPr id="36" name="Straight Connector 45"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CxnSpPr/>
          <p:nvPr/>
        </p:nvCxnSpPr>
        <p:spPr>
          <a:xfrm>
            <a:off x="4799965" y="837000"/>
            <a:ext cx="2527300" cy="0"/>
          </a:xfrm>
          <a:prstGeom prst="line">
            <a:avLst/>
          </a:prstGeom>
          <a:ln w="38100">
            <a:solidFill>
              <a:srgbClr val="19B49B"/>
            </a:solidFill>
          </a:ln>
        </p:spPr>
        <p:style>
          <a:lnRef idx="1">
            <a:schemeClr val="accent1"/>
          </a:lnRef>
          <a:fillRef idx="0">
            <a:schemeClr val="accent1"/>
          </a:fillRef>
          <a:effectRef idx="0">
            <a:schemeClr val="accent1"/>
          </a:effectRef>
          <a:fontRef idx="minor">
            <a:schemeClr val="tx1"/>
          </a:fontRef>
        </p:style>
      </p:cxnSp>
      <p:sp>
        <p:nvSpPr>
          <p:cNvPr id="2" name="e7d195523061f1c0"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hidden="1"/>
          <p:cNvSpPr txBox="1"/>
          <p:nvPr/>
        </p:nvSpPr>
        <p:spPr>
          <a:xfrm>
            <a:off x="-355600" y="1803400"/>
            <a:ext cx="293927" cy="1016000"/>
          </a:xfrm>
          <a:prstGeom prst="rect">
            <a:avLst/>
          </a:prstGeom>
          <a:noFill/>
        </p:spPr>
        <p:txBody>
          <a:bodyPr vert="wordArtVert" rtlCol="0">
            <a:spAutoFit/>
          </a:bodyPr>
          <a:lstStyle/>
          <a:p>
            <a:r>
              <a:rPr lang="en-US" altLang="zh-CN" sz="100" smtClean="0"/>
              <a:t>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a:t>
            </a:r>
            <a:endParaRPr lang="zh-CN" altLang="en-US" sz="100"/>
          </a:p>
        </p:txBody>
      </p:sp>
      <p:sp>
        <p:nvSpPr>
          <p:cNvPr id="15" name="文本框 14"/>
          <p:cNvSpPr txBox="1"/>
          <p:nvPr/>
        </p:nvSpPr>
        <p:spPr>
          <a:xfrm>
            <a:off x="7896001" y="1125000"/>
            <a:ext cx="4176000" cy="5078313"/>
          </a:xfrm>
          <a:prstGeom prst="rect">
            <a:avLst/>
          </a:prstGeom>
          <a:noFill/>
        </p:spPr>
        <p:txBody>
          <a:bodyPr wrap="square" rtlCol="0">
            <a:spAutoFit/>
          </a:bodyPr>
          <a:lstStyle/>
          <a:p>
            <a:r>
              <a:rPr lang="en-US" altLang="zh-CN" dirty="0" smtClean="0">
                <a:latin typeface="微软雅黑" panose="020B0503020204020204" charset="-122"/>
                <a:ea typeface="微软雅黑" panose="020B0503020204020204" charset="-122"/>
              </a:rPr>
              <a:t>	</a:t>
            </a:r>
            <a:r>
              <a:rPr lang="zh-CN" altLang="en-US" dirty="0">
                <a:latin typeface="微软雅黑" panose="020B0503020204020204" charset="-122"/>
                <a:ea typeface="微软雅黑" panose="020B0503020204020204" charset="-122"/>
              </a:rPr>
              <a:t>方案包含</a:t>
            </a:r>
            <a:r>
              <a:rPr lang="zh-CN" altLang="zh-CN" dirty="0">
                <a:latin typeface="微软雅黑" panose="020B0503020204020204" charset="-122"/>
                <a:ea typeface="微软雅黑" panose="020B0503020204020204" charset="-122"/>
              </a:rPr>
              <a:t>三大子系统，分别是合理用血监管分析系统，医院合理用血系统，血费报销</a:t>
            </a:r>
            <a:r>
              <a:rPr lang="zh-CN" altLang="en-US" dirty="0">
                <a:latin typeface="微软雅黑" panose="020B0503020204020204" charset="-122"/>
                <a:ea typeface="微软雅黑" panose="020B0503020204020204" charset="-122"/>
              </a:rPr>
              <a:t>管理</a:t>
            </a:r>
            <a:r>
              <a:rPr lang="zh-CN" altLang="zh-CN" dirty="0">
                <a:latin typeface="微软雅黑" panose="020B0503020204020204" charset="-122"/>
                <a:ea typeface="微软雅黑" panose="020B0503020204020204" charset="-122"/>
              </a:rPr>
              <a:t>系统</a:t>
            </a:r>
            <a:r>
              <a:rPr lang="zh-CN" altLang="zh-CN" dirty="0" smtClean="0">
                <a:latin typeface="微软雅黑" panose="020B0503020204020204" charset="-122"/>
                <a:ea typeface="微软雅黑" panose="020B0503020204020204" charset="-122"/>
              </a:rPr>
              <a:t>，包含</a:t>
            </a:r>
            <a:r>
              <a:rPr lang="zh-CN" altLang="zh-CN" dirty="0">
                <a:latin typeface="微软雅黑" panose="020B0503020204020204" charset="-122"/>
                <a:ea typeface="微软雅黑" panose="020B0503020204020204" charset="-122"/>
              </a:rPr>
              <a:t>现有的血站管理系统以及医院的信息系统，各个系统相互调用。</a:t>
            </a:r>
            <a:endParaRPr lang="en-US" altLang="zh-CN" dirty="0">
              <a:latin typeface="微软雅黑" panose="020B0503020204020204" charset="-122"/>
              <a:ea typeface="微软雅黑" panose="020B0503020204020204" charset="-122"/>
            </a:endParaRPr>
          </a:p>
          <a:p>
            <a:r>
              <a:rPr lang="en-US" altLang="zh-CN" dirty="0">
                <a:latin typeface="微软雅黑" panose="020B0503020204020204" charset="-122"/>
                <a:ea typeface="微软雅黑" panose="020B0503020204020204" charset="-122"/>
              </a:rPr>
              <a:t>	</a:t>
            </a:r>
            <a:r>
              <a:rPr lang="zh-CN" altLang="zh-CN" dirty="0">
                <a:latin typeface="微软雅黑" panose="020B0503020204020204" charset="-122"/>
                <a:ea typeface="微软雅黑" panose="020B0503020204020204" charset="-122"/>
              </a:rPr>
              <a:t>硬件支撑平台，包括服务器、网络安全设备、客户端、手持终端的准备以及不间断电源的准备，保障系统的运行。</a:t>
            </a:r>
          </a:p>
          <a:p>
            <a:r>
              <a:rPr lang="en-US" altLang="zh-CN" dirty="0">
                <a:latin typeface="微软雅黑" panose="020B0503020204020204" charset="-122"/>
                <a:ea typeface="微软雅黑" panose="020B0503020204020204" charset="-122"/>
              </a:rPr>
              <a:t>	</a:t>
            </a:r>
            <a:r>
              <a:rPr lang="zh-CN" altLang="zh-CN" dirty="0">
                <a:latin typeface="微软雅黑" panose="020B0503020204020204" charset="-122"/>
                <a:ea typeface="微软雅黑" panose="020B0503020204020204" charset="-122"/>
              </a:rPr>
              <a:t>软件支撑平台，运用成熟的技术与标准，</a:t>
            </a:r>
            <a:r>
              <a:rPr lang="zh-CN" altLang="en-US" dirty="0">
                <a:latin typeface="微软雅黑" panose="020B0503020204020204" charset="-122"/>
                <a:ea typeface="微软雅黑" panose="020B0503020204020204" charset="-122"/>
              </a:rPr>
              <a:t>整体方案</a:t>
            </a:r>
            <a:r>
              <a:rPr lang="zh-CN" altLang="zh-CN" dirty="0">
                <a:latin typeface="微软雅黑" panose="020B0503020204020204" charset="-122"/>
                <a:ea typeface="微软雅黑" panose="020B0503020204020204" charset="-122"/>
              </a:rPr>
              <a:t>，提供支撑平台。主要包括数据库平台，接口交换平台，网络平台，服务器操作系统以及异地备份系统作为软件支持平台。</a:t>
            </a:r>
            <a:r>
              <a:rPr lang="en-US" altLang="zh-CN" dirty="0">
                <a:latin typeface="微软雅黑" panose="020B0503020204020204" charset="-122"/>
                <a:ea typeface="微软雅黑" panose="020B0503020204020204" charset="-122"/>
              </a:rPr>
              <a:t>	</a:t>
            </a:r>
          </a:p>
          <a:p>
            <a:r>
              <a:rPr lang="en-US" altLang="zh-CN" dirty="0">
                <a:latin typeface="微软雅黑" panose="020B0503020204020204" charset="-122"/>
                <a:ea typeface="微软雅黑" panose="020B0503020204020204" charset="-122"/>
              </a:rPr>
              <a:t>	</a:t>
            </a:r>
            <a:r>
              <a:rPr lang="zh-CN" altLang="zh-CN" dirty="0">
                <a:latin typeface="微软雅黑" panose="020B0503020204020204" charset="-122"/>
                <a:ea typeface="微软雅黑" panose="020B0503020204020204" charset="-122"/>
              </a:rPr>
              <a:t>业务系统，为现有的血站业务管理系统，合理用血监管分析系统，医院合理用血管理系统，血报销</a:t>
            </a:r>
            <a:r>
              <a:rPr lang="zh-CN" altLang="en-US" dirty="0">
                <a:latin typeface="微软雅黑" panose="020B0503020204020204" charset="-122"/>
                <a:ea typeface="微软雅黑" panose="020B0503020204020204" charset="-122"/>
              </a:rPr>
              <a:t>管理</a:t>
            </a:r>
            <a:r>
              <a:rPr lang="zh-CN" altLang="zh-CN" dirty="0">
                <a:latin typeface="微软雅黑" panose="020B0503020204020204" charset="-122"/>
                <a:ea typeface="微软雅黑" panose="020B0503020204020204" charset="-122"/>
              </a:rPr>
              <a:t>系统，医院信息系统等系统进行数据</a:t>
            </a:r>
            <a:r>
              <a:rPr lang="zh-CN" altLang="zh-CN" dirty="0" smtClean="0">
                <a:latin typeface="微软雅黑" panose="020B0503020204020204" charset="-122"/>
                <a:ea typeface="微软雅黑" panose="020B0503020204020204" charset="-122"/>
              </a:rPr>
              <a:t>交互</a:t>
            </a:r>
            <a:r>
              <a:rPr lang="zh-CN" altLang="en-US" dirty="0" smtClean="0">
                <a:latin typeface="微软雅黑" panose="020B0503020204020204" charset="-122"/>
                <a:ea typeface="微软雅黑" panose="020B0503020204020204" charset="-122"/>
              </a:rPr>
              <a:t>。</a:t>
            </a:r>
            <a:endParaRPr lang="zh-CN" altLang="zh-CN" dirty="0">
              <a:latin typeface="微软雅黑" panose="020B0503020204020204" charset="-122"/>
              <a:ea typeface="微软雅黑" panose="020B0503020204020204" charset="-122"/>
            </a:endParaRPr>
          </a:p>
        </p:txBody>
      </p:sp>
      <p:pic>
        <p:nvPicPr>
          <p:cNvPr id="3" name="图片 2"/>
          <p:cNvPicPr>
            <a:picLocks noChangeAspect="1"/>
          </p:cNvPicPr>
          <p:nvPr/>
        </p:nvPicPr>
        <p:blipFill>
          <a:blip r:embed="rId2"/>
          <a:stretch>
            <a:fillRect/>
          </a:stretch>
        </p:blipFill>
        <p:spPr>
          <a:xfrm>
            <a:off x="48000" y="909000"/>
            <a:ext cx="7776000" cy="5832000"/>
          </a:xfrm>
          <a:prstGeom prst="rect">
            <a:avLst/>
          </a:prstGeom>
        </p:spPr>
      </p:pic>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16"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45"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CxnSpPr/>
          <p:nvPr/>
        </p:nvCxnSpPr>
        <p:spPr>
          <a:xfrm>
            <a:off x="4939030" y="915888"/>
            <a:ext cx="2239645" cy="0"/>
          </a:xfrm>
          <a:prstGeom prst="line">
            <a:avLst/>
          </a:prstGeom>
          <a:ln w="38100">
            <a:solidFill>
              <a:srgbClr val="19B49B"/>
            </a:solidFill>
          </a:ln>
        </p:spPr>
        <p:style>
          <a:lnRef idx="1">
            <a:schemeClr val="accent1"/>
          </a:lnRef>
          <a:fillRef idx="0">
            <a:schemeClr val="accent1"/>
          </a:fillRef>
          <a:effectRef idx="0">
            <a:schemeClr val="accent1"/>
          </a:effectRef>
          <a:fontRef idx="minor">
            <a:schemeClr val="tx1"/>
          </a:fontRef>
        </p:style>
      </p:cxnSp>
      <p:sp>
        <p:nvSpPr>
          <p:cNvPr id="29" name="TextBox 41"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4787802" y="189000"/>
            <a:ext cx="2616422" cy="646331"/>
          </a:xfrm>
          <a:prstGeom prst="rect">
            <a:avLst/>
          </a:prstGeom>
          <a:noFill/>
        </p:spPr>
        <p:txBody>
          <a:bodyPr wrap="none" rtlCol="0">
            <a:spAutoFit/>
          </a:bodyPr>
          <a:lstStyle/>
          <a:p>
            <a:pPr marR="0" indent="0" algn="ctr" defTabSz="914400" fontAlgn="auto">
              <a:lnSpc>
                <a:spcPct val="100000"/>
              </a:lnSpc>
              <a:spcBef>
                <a:spcPts val="0"/>
              </a:spcBef>
              <a:spcAft>
                <a:spcPts val="0"/>
              </a:spcAft>
              <a:buClrTx/>
              <a:buSzTx/>
              <a:buFontTx/>
              <a:buNone/>
              <a:defRPr/>
            </a:pPr>
            <a:r>
              <a:rPr lang="en-US" altLang="zh-CN" sz="3600" dirty="0" smtClean="0">
                <a:cs typeface="+mn-ea"/>
                <a:sym typeface="+mn-lt"/>
              </a:rPr>
              <a:t>3.2</a:t>
            </a:r>
            <a:r>
              <a:rPr lang="zh-CN" altLang="en-US" sz="3600" dirty="0" smtClean="0">
                <a:cs typeface="+mn-ea"/>
                <a:sym typeface="+mn-lt"/>
              </a:rPr>
              <a:t>系统架构</a:t>
            </a:r>
            <a:endParaRPr kumimoji="0" lang="zh-CN" altLang="en-US" sz="3600" b="0" i="0" kern="1200" cap="none" spc="0" normalizeH="0" baseline="0" noProof="0" dirty="0">
              <a:cs typeface="+mn-ea"/>
              <a:sym typeface="+mn-lt"/>
            </a:endParaRPr>
          </a:p>
        </p:txBody>
      </p:sp>
      <p:sp>
        <p:nvSpPr>
          <p:cNvPr id="100" name="文本框 99"/>
          <p:cNvSpPr txBox="1"/>
          <p:nvPr/>
        </p:nvSpPr>
        <p:spPr>
          <a:xfrm>
            <a:off x="539750" y="2493010"/>
            <a:ext cx="4399280" cy="1200329"/>
          </a:xfrm>
          <a:prstGeom prst="rect">
            <a:avLst/>
          </a:prstGeom>
          <a:noFill/>
          <a:ln w="9525">
            <a:noFill/>
          </a:ln>
        </p:spPr>
        <p:txBody>
          <a:bodyPr wrap="square">
            <a:spAutoFit/>
          </a:bodyPr>
          <a:lstStyle/>
          <a:p>
            <a:r>
              <a:rPr lang="en-US" altLang="zh-CN" dirty="0" smtClean="0">
                <a:latin typeface="仿宋" panose="02010609060101010101" pitchFamily="49" charset="-122"/>
                <a:ea typeface="仿宋" panose="02010609060101010101" pitchFamily="49" charset="-122"/>
              </a:rPr>
              <a:t>	</a:t>
            </a:r>
            <a:r>
              <a:rPr lang="zh-CN" altLang="zh-CN" b="1" dirty="0" smtClean="0">
                <a:latin typeface="仿宋" panose="02010609060101010101" pitchFamily="49" charset="-122"/>
                <a:ea typeface="仿宋" panose="02010609060101010101" pitchFamily="49" charset="-122"/>
              </a:rPr>
              <a:t>合理</a:t>
            </a:r>
            <a:r>
              <a:rPr lang="zh-CN" altLang="zh-CN" b="1" dirty="0">
                <a:latin typeface="仿宋" panose="02010609060101010101" pitchFamily="49" charset="-122"/>
                <a:ea typeface="仿宋" panose="02010609060101010101" pitchFamily="49" charset="-122"/>
              </a:rPr>
              <a:t>用血监管分析系统</a:t>
            </a:r>
            <a:r>
              <a:rPr lang="zh-CN" altLang="zh-CN" dirty="0">
                <a:latin typeface="仿宋" panose="02010609060101010101" pitchFamily="49" charset="-122"/>
                <a:ea typeface="仿宋" panose="02010609060101010101" pitchFamily="49" charset="-122"/>
              </a:rPr>
              <a:t>，通过</a:t>
            </a:r>
            <a:r>
              <a:rPr lang="zh-CN" altLang="zh-CN" dirty="0" smtClean="0">
                <a:latin typeface="仿宋" panose="02010609060101010101" pitchFamily="49" charset="-122"/>
                <a:ea typeface="仿宋" panose="02010609060101010101" pitchFamily="49" charset="-122"/>
              </a:rPr>
              <a:t>提取</a:t>
            </a:r>
            <a:r>
              <a:rPr lang="zh-CN" altLang="en-US" dirty="0" smtClean="0">
                <a:latin typeface="仿宋" panose="02010609060101010101" pitchFamily="49" charset="-122"/>
                <a:ea typeface="仿宋" panose="02010609060101010101" pitchFamily="49" charset="-122"/>
              </a:rPr>
              <a:t>医疗机构</a:t>
            </a:r>
            <a:r>
              <a:rPr lang="zh-CN" altLang="zh-CN" dirty="0" smtClean="0">
                <a:latin typeface="仿宋" panose="02010609060101010101" pitchFamily="49" charset="-122"/>
                <a:ea typeface="仿宋" panose="02010609060101010101" pitchFamily="49" charset="-122"/>
              </a:rPr>
              <a:t>合理</a:t>
            </a:r>
            <a:r>
              <a:rPr lang="zh-CN" altLang="zh-CN" dirty="0">
                <a:latin typeface="仿宋" panose="02010609060101010101" pitchFamily="49" charset="-122"/>
                <a:ea typeface="仿宋" panose="02010609060101010101" pitchFamily="49" charset="-122"/>
              </a:rPr>
              <a:t>用血系统的关键数据，实现对医疗机构库存信息以及临床用血数据进行监管和分析</a:t>
            </a:r>
            <a:r>
              <a:rPr lang="zh-CN" altLang="zh-CN" dirty="0" smtClean="0">
                <a:latin typeface="仿宋" panose="02010609060101010101" pitchFamily="49" charset="-122"/>
                <a:ea typeface="仿宋" panose="02010609060101010101" pitchFamily="49" charset="-122"/>
              </a:rPr>
              <a:t>。</a:t>
            </a:r>
            <a:endParaRPr lang="zh-CN" altLang="zh-CN" dirty="0">
              <a:latin typeface="仿宋" panose="02010609060101010101" pitchFamily="49" charset="-122"/>
              <a:ea typeface="仿宋" panose="02010609060101010101" pitchFamily="49" charset="-122"/>
            </a:endParaRPr>
          </a:p>
        </p:txBody>
      </p:sp>
      <p:pic>
        <p:nvPicPr>
          <p:cNvPr id="7" name="图片 6" descr="PE0RJ1TMK[R7D`11VK2}0}L"/>
          <p:cNvPicPr/>
          <p:nvPr/>
        </p:nvPicPr>
        <p:blipFill>
          <a:blip r:embed="rId2" cstate="print"/>
          <a:stretch>
            <a:fillRect/>
          </a:stretch>
        </p:blipFill>
        <p:spPr>
          <a:xfrm>
            <a:off x="4939030" y="2133000"/>
            <a:ext cx="6988970" cy="42480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45"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CxnSpPr/>
          <p:nvPr/>
        </p:nvCxnSpPr>
        <p:spPr>
          <a:xfrm>
            <a:off x="4939030" y="987888"/>
            <a:ext cx="2239645" cy="0"/>
          </a:xfrm>
          <a:prstGeom prst="line">
            <a:avLst/>
          </a:prstGeom>
          <a:ln w="38100">
            <a:solidFill>
              <a:srgbClr val="19B49B"/>
            </a:solidFill>
          </a:ln>
        </p:spPr>
        <p:style>
          <a:lnRef idx="1">
            <a:schemeClr val="accent1"/>
          </a:lnRef>
          <a:fillRef idx="0">
            <a:schemeClr val="accent1"/>
          </a:fillRef>
          <a:effectRef idx="0">
            <a:schemeClr val="accent1"/>
          </a:effectRef>
          <a:fontRef idx="minor">
            <a:schemeClr val="tx1"/>
          </a:fontRef>
        </p:style>
      </p:cxnSp>
      <p:sp>
        <p:nvSpPr>
          <p:cNvPr id="29" name="TextBox 41"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4787802" y="261000"/>
            <a:ext cx="2616422" cy="646331"/>
          </a:xfrm>
          <a:prstGeom prst="rect">
            <a:avLst/>
          </a:prstGeom>
          <a:noFill/>
        </p:spPr>
        <p:txBody>
          <a:bodyPr wrap="none" rtlCol="0">
            <a:spAutoFit/>
          </a:bodyPr>
          <a:lstStyle/>
          <a:p>
            <a:pPr marR="0" indent="0" algn="ctr" defTabSz="914400" fontAlgn="auto">
              <a:lnSpc>
                <a:spcPct val="100000"/>
              </a:lnSpc>
              <a:spcBef>
                <a:spcPts val="0"/>
              </a:spcBef>
              <a:spcAft>
                <a:spcPts val="0"/>
              </a:spcAft>
              <a:buClrTx/>
              <a:buSzTx/>
              <a:buFontTx/>
              <a:buNone/>
              <a:defRPr/>
            </a:pPr>
            <a:r>
              <a:rPr lang="en-US" altLang="zh-CN" sz="3600" dirty="0" smtClean="0">
                <a:cs typeface="+mn-ea"/>
                <a:sym typeface="+mn-lt"/>
              </a:rPr>
              <a:t>3.2</a:t>
            </a:r>
            <a:r>
              <a:rPr lang="zh-CN" altLang="en-US" sz="3600" dirty="0" smtClean="0">
                <a:cs typeface="+mn-ea"/>
                <a:sym typeface="+mn-lt"/>
              </a:rPr>
              <a:t>系统架构</a:t>
            </a:r>
            <a:endParaRPr kumimoji="0" lang="zh-CN" altLang="en-US" sz="3600" b="0" i="0" kern="1200" cap="none" spc="0" normalizeH="0" baseline="0" noProof="0" dirty="0">
              <a:cs typeface="+mn-ea"/>
              <a:sym typeface="+mn-lt"/>
            </a:endParaRPr>
          </a:p>
        </p:txBody>
      </p:sp>
      <p:sp>
        <p:nvSpPr>
          <p:cNvPr id="100" name="文本框 99"/>
          <p:cNvSpPr txBox="1"/>
          <p:nvPr/>
        </p:nvSpPr>
        <p:spPr>
          <a:xfrm>
            <a:off x="358140" y="1474682"/>
            <a:ext cx="3056890" cy="4524315"/>
          </a:xfrm>
          <a:prstGeom prst="rect">
            <a:avLst/>
          </a:prstGeom>
          <a:noFill/>
          <a:ln w="9525">
            <a:noFill/>
          </a:ln>
        </p:spPr>
        <p:txBody>
          <a:bodyPr wrap="square">
            <a:spAutoFit/>
          </a:bodyPr>
          <a:lstStyle/>
          <a:p>
            <a:r>
              <a:rPr lang="en-US" altLang="zh-CN" dirty="0" smtClean="0"/>
              <a:t>	</a:t>
            </a:r>
            <a:r>
              <a:rPr lang="zh-CN" altLang="zh-CN" b="1" dirty="0" smtClean="0">
                <a:latin typeface="仿宋" panose="02010609060101010101" pitchFamily="49" charset="-122"/>
                <a:ea typeface="仿宋" panose="02010609060101010101" pitchFamily="49" charset="-122"/>
              </a:rPr>
              <a:t>医院</a:t>
            </a:r>
            <a:r>
              <a:rPr lang="zh-CN" altLang="zh-CN" b="1" dirty="0">
                <a:latin typeface="仿宋" panose="02010609060101010101" pitchFamily="49" charset="-122"/>
                <a:ea typeface="仿宋" panose="02010609060101010101" pitchFamily="49" charset="-122"/>
              </a:rPr>
              <a:t>合理用血管理系统</a:t>
            </a:r>
            <a:r>
              <a:rPr lang="zh-CN" altLang="zh-CN" dirty="0">
                <a:latin typeface="仿宋" panose="02010609060101010101" pitchFamily="49" charset="-122"/>
                <a:ea typeface="仿宋" panose="02010609060101010101" pitchFamily="49" charset="-122"/>
              </a:rPr>
              <a:t>，系统包含基础数据管理层，主要体现在用户及权限分配管理、基础字典维护、消息预警平台、系统参数设置、信息追溯、接口管理。</a:t>
            </a:r>
          </a:p>
          <a:p>
            <a:r>
              <a:rPr lang="zh-CN" altLang="zh-CN" dirty="0">
                <a:latin typeface="仿宋" panose="02010609060101010101" pitchFamily="49" charset="-122"/>
                <a:ea typeface="仿宋" panose="02010609060101010101" pitchFamily="49" charset="-122"/>
              </a:rPr>
              <a:t>血液信息安全管理层，包含血液信息、血液产品维护、血液价格、患者信息、管理体系。</a:t>
            </a:r>
          </a:p>
          <a:p>
            <a:r>
              <a:rPr lang="zh-CN" altLang="zh-CN" dirty="0">
                <a:latin typeface="仿宋" panose="02010609060101010101" pitchFamily="49" charset="-122"/>
                <a:ea typeface="仿宋" panose="02010609060101010101" pitchFamily="49" charset="-122"/>
              </a:rPr>
              <a:t>业务操作层，主要包含</a:t>
            </a:r>
            <a:r>
              <a:rPr lang="zh-CN" altLang="zh-CN" dirty="0" smtClean="0">
                <a:latin typeface="仿宋" panose="02010609060101010101" pitchFamily="49" charset="-122"/>
                <a:ea typeface="仿宋" panose="02010609060101010101" pitchFamily="49" charset="-122"/>
              </a:rPr>
              <a:t>整个</a:t>
            </a:r>
            <a:r>
              <a:rPr lang="zh-CN" altLang="en-US" dirty="0" smtClean="0">
                <a:latin typeface="仿宋" panose="02010609060101010101" pitchFamily="49" charset="-122"/>
                <a:ea typeface="仿宋" panose="02010609060101010101" pitchFamily="49" charset="-122"/>
              </a:rPr>
              <a:t>临床</a:t>
            </a:r>
            <a:r>
              <a:rPr lang="zh-CN" altLang="zh-CN" dirty="0" smtClean="0">
                <a:latin typeface="仿宋" panose="02010609060101010101" pitchFamily="49" charset="-122"/>
                <a:ea typeface="仿宋" panose="02010609060101010101" pitchFamily="49" charset="-122"/>
              </a:rPr>
              <a:t>输血</a:t>
            </a:r>
            <a:r>
              <a:rPr lang="zh-CN" altLang="zh-CN" dirty="0">
                <a:latin typeface="仿宋" panose="02010609060101010101" pitchFamily="49" charset="-122"/>
                <a:ea typeface="仿宋" panose="02010609060101010101" pitchFamily="49" charset="-122"/>
              </a:rPr>
              <a:t>闭环全</a:t>
            </a:r>
            <a:r>
              <a:rPr lang="zh-CN" altLang="zh-CN" dirty="0" smtClean="0">
                <a:latin typeface="仿宋" panose="02010609060101010101" pitchFamily="49" charset="-122"/>
                <a:ea typeface="仿宋" panose="02010609060101010101" pitchFamily="49" charset="-122"/>
              </a:rPr>
              <a:t>过程</a:t>
            </a:r>
            <a:r>
              <a:rPr lang="zh-CN" altLang="en-US" dirty="0" smtClean="0">
                <a:latin typeface="仿宋" panose="02010609060101010101" pitchFamily="49" charset="-122"/>
                <a:ea typeface="仿宋" panose="02010609060101010101" pitchFamily="49" charset="-122"/>
              </a:rPr>
              <a:t>的业务操作及</a:t>
            </a:r>
            <a:r>
              <a:rPr lang="zh-CN" altLang="zh-CN" dirty="0" smtClean="0">
                <a:latin typeface="仿宋" panose="02010609060101010101" pitchFamily="49" charset="-122"/>
                <a:ea typeface="仿宋" panose="02010609060101010101" pitchFamily="49" charset="-122"/>
              </a:rPr>
              <a:t>管理</a:t>
            </a:r>
            <a:r>
              <a:rPr lang="zh-CN" altLang="zh-CN" dirty="0">
                <a:latin typeface="仿宋" panose="02010609060101010101" pitchFamily="49" charset="-122"/>
                <a:ea typeface="仿宋" panose="02010609060101010101" pitchFamily="49" charset="-122"/>
              </a:rPr>
              <a:t>。</a:t>
            </a:r>
          </a:p>
          <a:p>
            <a:r>
              <a:rPr lang="zh-CN" altLang="zh-CN" dirty="0">
                <a:latin typeface="仿宋" panose="02010609060101010101" pitchFamily="49" charset="-122"/>
                <a:ea typeface="仿宋" panose="02010609060101010101" pitchFamily="49" charset="-122"/>
              </a:rPr>
              <a:t>决策支持层，主要包含报表分析</a:t>
            </a:r>
            <a:r>
              <a:rPr lang="zh-CN" altLang="zh-CN" dirty="0" smtClean="0">
                <a:latin typeface="仿宋" panose="02010609060101010101" pitchFamily="49" charset="-122"/>
                <a:ea typeface="仿宋" panose="02010609060101010101" pitchFamily="49" charset="-122"/>
              </a:rPr>
              <a:t>系统</a:t>
            </a:r>
            <a:r>
              <a:rPr lang="zh-CN" altLang="en-US" dirty="0" smtClean="0">
                <a:latin typeface="仿宋" panose="02010609060101010101" pitchFamily="49" charset="-122"/>
                <a:ea typeface="仿宋" panose="02010609060101010101" pitchFamily="49" charset="-122"/>
              </a:rPr>
              <a:t>，为使用者提供数据分析报表</a:t>
            </a:r>
            <a:r>
              <a:rPr lang="zh-CN" altLang="zh-CN" dirty="0" smtClean="0">
                <a:latin typeface="仿宋" panose="02010609060101010101" pitchFamily="49" charset="-122"/>
                <a:ea typeface="仿宋" panose="02010609060101010101" pitchFamily="49" charset="-122"/>
              </a:rPr>
              <a:t>。</a:t>
            </a:r>
            <a:endParaRPr lang="zh-CN" altLang="zh-CN" dirty="0">
              <a:latin typeface="仿宋" panose="02010609060101010101" pitchFamily="49" charset="-122"/>
              <a:ea typeface="仿宋" panose="02010609060101010101" pitchFamily="49" charset="-122"/>
            </a:endParaRPr>
          </a:p>
        </p:txBody>
      </p:sp>
      <p:pic>
        <p:nvPicPr>
          <p:cNvPr id="7" name="Picture 2"/>
          <p:cNvPicPr/>
          <p:nvPr/>
        </p:nvPicPr>
        <p:blipFill>
          <a:blip r:embed="rId2" cstate="print">
            <a:extLst>
              <a:ext uri="{28A0092B-C50C-407E-A947-70E740481C1C}">
                <a14:useLocalDpi xmlns:a14="http://schemas.microsoft.com/office/drawing/2010/main" val="0"/>
              </a:ext>
            </a:extLst>
          </a:blip>
          <a:srcRect/>
          <a:stretch>
            <a:fillRect/>
          </a:stretch>
        </p:blipFill>
        <p:spPr>
          <a:xfrm>
            <a:off x="4368000" y="1415732"/>
            <a:ext cx="7704000" cy="5253268"/>
          </a:xfrm>
          <a:prstGeom prst="rect">
            <a:avLst/>
          </a:prstGeom>
          <a:noFill/>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45"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CxnSpPr/>
          <p:nvPr/>
        </p:nvCxnSpPr>
        <p:spPr>
          <a:xfrm>
            <a:off x="4939030" y="987888"/>
            <a:ext cx="2239645" cy="0"/>
          </a:xfrm>
          <a:prstGeom prst="line">
            <a:avLst/>
          </a:prstGeom>
          <a:ln w="38100">
            <a:solidFill>
              <a:srgbClr val="19B49B"/>
            </a:solidFill>
          </a:ln>
        </p:spPr>
        <p:style>
          <a:lnRef idx="1">
            <a:schemeClr val="accent1"/>
          </a:lnRef>
          <a:fillRef idx="0">
            <a:schemeClr val="accent1"/>
          </a:fillRef>
          <a:effectRef idx="0">
            <a:schemeClr val="accent1"/>
          </a:effectRef>
          <a:fontRef idx="minor">
            <a:schemeClr val="tx1"/>
          </a:fontRef>
        </p:style>
      </p:cxnSp>
      <p:sp>
        <p:nvSpPr>
          <p:cNvPr id="29" name="TextBox 41"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4787802" y="261000"/>
            <a:ext cx="2616422" cy="646331"/>
          </a:xfrm>
          <a:prstGeom prst="rect">
            <a:avLst/>
          </a:prstGeom>
          <a:noFill/>
        </p:spPr>
        <p:txBody>
          <a:bodyPr wrap="none" rtlCol="0">
            <a:spAutoFit/>
          </a:bodyPr>
          <a:lstStyle/>
          <a:p>
            <a:pPr marR="0" indent="0" algn="ctr" defTabSz="914400" fontAlgn="auto">
              <a:lnSpc>
                <a:spcPct val="100000"/>
              </a:lnSpc>
              <a:spcBef>
                <a:spcPts val="0"/>
              </a:spcBef>
              <a:spcAft>
                <a:spcPts val="0"/>
              </a:spcAft>
              <a:buClrTx/>
              <a:buSzTx/>
              <a:buFontTx/>
              <a:buNone/>
              <a:defRPr/>
            </a:pPr>
            <a:r>
              <a:rPr lang="en-US" altLang="zh-CN" sz="3600" dirty="0" smtClean="0">
                <a:cs typeface="+mn-ea"/>
                <a:sym typeface="+mn-lt"/>
              </a:rPr>
              <a:t>3.2</a:t>
            </a:r>
            <a:r>
              <a:rPr lang="zh-CN" altLang="en-US" sz="3600" dirty="0" smtClean="0">
                <a:cs typeface="+mn-ea"/>
                <a:sym typeface="+mn-lt"/>
              </a:rPr>
              <a:t>系统架构</a:t>
            </a:r>
            <a:endParaRPr kumimoji="0" lang="zh-CN" altLang="en-US" sz="3600" b="0" i="0" kern="1200" cap="none" spc="0" normalizeH="0" baseline="0" noProof="0" dirty="0">
              <a:cs typeface="+mn-ea"/>
              <a:sym typeface="+mn-lt"/>
            </a:endParaRPr>
          </a:p>
        </p:txBody>
      </p:sp>
      <p:sp>
        <p:nvSpPr>
          <p:cNvPr id="100" name="文本框 99"/>
          <p:cNvSpPr txBox="1"/>
          <p:nvPr/>
        </p:nvSpPr>
        <p:spPr>
          <a:xfrm>
            <a:off x="358140" y="1474682"/>
            <a:ext cx="3056890" cy="2031325"/>
          </a:xfrm>
          <a:prstGeom prst="rect">
            <a:avLst/>
          </a:prstGeom>
          <a:noFill/>
          <a:ln w="9525">
            <a:noFill/>
          </a:ln>
        </p:spPr>
        <p:txBody>
          <a:bodyPr wrap="square">
            <a:spAutoFit/>
          </a:bodyPr>
          <a:lstStyle/>
          <a:p>
            <a:r>
              <a:rPr lang="en-US" altLang="zh-CN" dirty="0" smtClean="0"/>
              <a:t>	</a:t>
            </a:r>
            <a:r>
              <a:rPr lang="zh-CN" altLang="en-US" b="1" dirty="0">
                <a:latin typeface="仿宋" panose="02010609060101010101" pitchFamily="49" charset="-122"/>
                <a:ea typeface="仿宋" panose="02010609060101010101" pitchFamily="49" charset="-122"/>
                <a:cs typeface="仿宋" panose="02010609060101010101" pitchFamily="49" charset="-122"/>
              </a:rPr>
              <a:t>血</a:t>
            </a:r>
            <a:r>
              <a:rPr lang="zh-CN" altLang="en-US" b="1" dirty="0" smtClean="0">
                <a:latin typeface="仿宋" panose="02010609060101010101" pitchFamily="49" charset="-122"/>
                <a:ea typeface="仿宋" panose="02010609060101010101" pitchFamily="49" charset="-122"/>
                <a:cs typeface="仿宋" panose="02010609060101010101" pitchFamily="49" charset="-122"/>
              </a:rPr>
              <a:t>费报销管理系统</a:t>
            </a:r>
            <a:r>
              <a:rPr lang="zh-CN" altLang="zh-CN" dirty="0" smtClean="0">
                <a:latin typeface="仿宋" panose="02010609060101010101" pitchFamily="49" charset="-122"/>
                <a:ea typeface="仿宋" panose="02010609060101010101" pitchFamily="49" charset="-122"/>
              </a:rPr>
              <a:t>，</a:t>
            </a:r>
            <a:r>
              <a:rPr lang="zh-CN" altLang="en-US" dirty="0" smtClean="0">
                <a:latin typeface="仿宋" panose="02010609060101010101" pitchFamily="49" charset="-122"/>
                <a:ea typeface="仿宋" panose="02010609060101010101" pitchFamily="49" charset="-122"/>
              </a:rPr>
              <a:t>建立统一报销平台，借助和血站以及全省联网的数据接口，实现患者出院即报、异地报销。实现临沂市中心血站与医疗机构进行血费报销结算。</a:t>
            </a:r>
            <a:endParaRPr lang="zh-CN" altLang="zh-CN" dirty="0">
              <a:latin typeface="仿宋" panose="02010609060101010101" pitchFamily="49" charset="-122"/>
              <a:ea typeface="仿宋" panose="02010609060101010101" pitchFamily="49" charset="-122"/>
            </a:endParaRPr>
          </a:p>
        </p:txBody>
      </p:sp>
      <p:pic>
        <p:nvPicPr>
          <p:cNvPr id="2" name="图片 1"/>
          <p:cNvPicPr>
            <a:picLocks noChangeAspect="1"/>
          </p:cNvPicPr>
          <p:nvPr/>
        </p:nvPicPr>
        <p:blipFill>
          <a:blip r:embed="rId2"/>
          <a:stretch>
            <a:fillRect/>
          </a:stretch>
        </p:blipFill>
        <p:spPr>
          <a:xfrm>
            <a:off x="3594925" y="1501290"/>
            <a:ext cx="8189075" cy="52397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p:nvPr/>
        </p:nvSpPr>
        <p:spPr>
          <a:xfrm>
            <a:off x="359410" y="687070"/>
            <a:ext cx="11473180" cy="5810885"/>
          </a:xfrm>
          <a:prstGeom prst="rect">
            <a:avLst/>
          </a:prstGeom>
          <a:solidFill>
            <a:schemeClr val="bg1">
              <a:alpha val="0"/>
            </a:schemeClr>
          </a:solidFill>
          <a:ln w="38100">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TextBox 11"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551999" y="909000"/>
            <a:ext cx="1832553" cy="584775"/>
          </a:xfrm>
          <a:prstGeom prst="rect">
            <a:avLst/>
          </a:prstGeom>
          <a:noFill/>
        </p:spPr>
        <p:txBody>
          <a:bodyPr wrap="none" rtlCol="0">
            <a:spAutoFit/>
          </a:bodyPr>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ctr"/>
            <a:r>
              <a:rPr lang="zh-CN" altLang="en-US" sz="3200" b="1" dirty="0" smtClean="0">
                <a:solidFill>
                  <a:schemeClr val="tx1"/>
                </a:solidFill>
                <a:cs typeface="+mn-ea"/>
                <a:sym typeface="+mn-lt"/>
              </a:rPr>
              <a:t>公司简介</a:t>
            </a:r>
            <a:endParaRPr lang="zh-CN" altLang="id-ID" sz="3200" b="1" dirty="0">
              <a:solidFill>
                <a:schemeClr val="tx1"/>
              </a:solidFill>
              <a:cs typeface="+mn-ea"/>
              <a:sym typeface="+mn-lt"/>
            </a:endParaRPr>
          </a:p>
        </p:txBody>
      </p:sp>
      <p:cxnSp>
        <p:nvCxnSpPr>
          <p:cNvPr id="35" name="Straight Connector 40"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CxnSpPr/>
          <p:nvPr/>
        </p:nvCxnSpPr>
        <p:spPr>
          <a:xfrm flipV="1">
            <a:off x="717388" y="1474157"/>
            <a:ext cx="1501775" cy="635"/>
          </a:xfrm>
          <a:prstGeom prst="line">
            <a:avLst/>
          </a:prstGeom>
          <a:ln w="38100">
            <a:solidFill>
              <a:srgbClr val="19B49B"/>
            </a:solidFill>
          </a:ln>
        </p:spPr>
        <p:style>
          <a:lnRef idx="1">
            <a:schemeClr val="accent1"/>
          </a:lnRef>
          <a:fillRef idx="0">
            <a:schemeClr val="accent1"/>
          </a:fillRef>
          <a:effectRef idx="0">
            <a:schemeClr val="accent1"/>
          </a:effectRef>
          <a:fontRef idx="minor">
            <a:schemeClr val="tx1"/>
          </a:fontRef>
        </p:style>
      </p:cxnSp>
      <p:sp>
        <p:nvSpPr>
          <p:cNvPr id="2" name="e7d195523061f1c0"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hidden="1"/>
          <p:cNvSpPr txBox="1"/>
          <p:nvPr/>
        </p:nvSpPr>
        <p:spPr>
          <a:xfrm>
            <a:off x="-355600" y="1803400"/>
            <a:ext cx="293927" cy="1016000"/>
          </a:xfrm>
          <a:prstGeom prst="rect">
            <a:avLst/>
          </a:prstGeom>
          <a:noFill/>
        </p:spPr>
        <p:txBody>
          <a:bodyPr vert="wordArtVert" rtlCol="0">
            <a:spAutoFit/>
          </a:bodyPr>
          <a:lstStyle/>
          <a:p>
            <a:r>
              <a:rPr lang="en-US" altLang="zh-CN" sz="100" smtClean="0"/>
              <a:t>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a:t>
            </a:r>
            <a:endParaRPr lang="zh-CN" altLang="en-US" sz="100"/>
          </a:p>
        </p:txBody>
      </p:sp>
      <p:pic>
        <p:nvPicPr>
          <p:cNvPr id="7" name="图片 6"/>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20000" y="765000"/>
            <a:ext cx="4422290" cy="5616000"/>
          </a:xfrm>
          <a:prstGeom prst="rect">
            <a:avLst/>
          </a:prstGeom>
          <a:noFill/>
        </p:spPr>
      </p:pic>
      <p:sp>
        <p:nvSpPr>
          <p:cNvPr id="8" name="内容占位符 2"/>
          <p:cNvSpPr txBox="1">
            <a:spLocks/>
          </p:cNvSpPr>
          <p:nvPr/>
        </p:nvSpPr>
        <p:spPr>
          <a:xfrm>
            <a:off x="609600" y="1580435"/>
            <a:ext cx="6278400" cy="4728565"/>
          </a:xfrm>
          <a:prstGeom prst="rect">
            <a:avLst/>
          </a:prstGeom>
        </p:spPr>
        <p:txBody>
          <a:bodyPr vert="horz" lIns="91440" tIns="45720" rIns="91440" bIns="45720" rtlCol="0">
            <a:normAutofit fontScale="62500" lnSpcReduction="20000"/>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lnSpc>
                <a:spcPct val="160000"/>
              </a:lnSpc>
              <a:buFont typeface="Wingdings" panose="05000000000000000000" pitchFamily="2" charset="2"/>
              <a:buChar char="Ø"/>
            </a:pPr>
            <a:r>
              <a:rPr lang="zh-CN" altLang="zh-CN" b="1" dirty="0"/>
              <a:t>唐山启奥科技股份有限公司</a:t>
            </a:r>
            <a:r>
              <a:rPr lang="zh-CN" altLang="zh-CN" dirty="0"/>
              <a:t>（股票代码：</a:t>
            </a:r>
            <a:r>
              <a:rPr lang="en-US" altLang="zh-CN" dirty="0"/>
              <a:t>831287</a:t>
            </a:r>
            <a:r>
              <a:rPr lang="zh-CN" altLang="zh-CN" dirty="0"/>
              <a:t>），始创于</a:t>
            </a:r>
            <a:r>
              <a:rPr lang="en-US" altLang="zh-CN" dirty="0"/>
              <a:t>1999</a:t>
            </a:r>
            <a:r>
              <a:rPr lang="zh-CN" altLang="zh-CN" dirty="0"/>
              <a:t>年，</a:t>
            </a:r>
            <a:r>
              <a:rPr lang="zh-CN" altLang="zh-CN" dirty="0" smtClean="0"/>
              <a:t>是</a:t>
            </a:r>
            <a:r>
              <a:rPr lang="en-US" altLang="zh-CN" dirty="0" smtClean="0"/>
              <a:t> </a:t>
            </a:r>
            <a:r>
              <a:rPr lang="zh-CN" altLang="zh-CN" dirty="0" smtClean="0"/>
              <a:t>国内</a:t>
            </a:r>
            <a:r>
              <a:rPr lang="zh-CN" altLang="zh-CN" dirty="0"/>
              <a:t>最早专业从事血液管理和健康服务信息化的国家级高新技术企业</a:t>
            </a:r>
            <a:r>
              <a:rPr lang="zh-CN" altLang="en-US" dirty="0"/>
              <a:t>。</a:t>
            </a:r>
            <a:endParaRPr lang="en-US" altLang="zh-CN" dirty="0"/>
          </a:p>
          <a:p>
            <a:pPr algn="l">
              <a:lnSpc>
                <a:spcPct val="160000"/>
              </a:lnSpc>
              <a:buFont typeface="Wingdings" panose="05000000000000000000" pitchFamily="2" charset="2"/>
              <a:buChar char="Ø"/>
            </a:pPr>
            <a:r>
              <a:rPr lang="zh-CN" altLang="en-US" dirty="0"/>
              <a:t>注册资金</a:t>
            </a:r>
            <a:r>
              <a:rPr lang="en-US" altLang="zh-CN" dirty="0"/>
              <a:t>8000</a:t>
            </a:r>
            <a:r>
              <a:rPr lang="zh-CN" altLang="en-US" dirty="0"/>
              <a:t>多万，</a:t>
            </a:r>
            <a:r>
              <a:rPr lang="zh-CN" altLang="en-US" dirty="0">
                <a:latin typeface="黑体" panose="02010609060101010101" charset="-122"/>
                <a:ea typeface="黑体" panose="02010609060101010101" charset="-122"/>
                <a:sym typeface="+mn-ea"/>
              </a:rPr>
              <a:t>国内最早专业从事血液管理和健康服务信息化的国家级高新技术企业。</a:t>
            </a:r>
          </a:p>
          <a:p>
            <a:pPr algn="l">
              <a:lnSpc>
                <a:spcPct val="160000"/>
              </a:lnSpc>
              <a:buFont typeface="Wingdings" panose="05000000000000000000" pitchFamily="2" charset="2"/>
              <a:buChar char="Ø"/>
            </a:pPr>
            <a:r>
              <a:rPr lang="zh-CN" altLang="en-US" dirty="0"/>
              <a:t>现有员工</a:t>
            </a:r>
            <a:r>
              <a:rPr lang="en-US" altLang="zh-CN" dirty="0">
                <a:latin typeface="黑体" panose="02010609060101010101" charset="-122"/>
                <a:ea typeface="黑体" panose="02010609060101010101" charset="-122"/>
                <a:sym typeface="+mn-ea"/>
              </a:rPr>
              <a:t>430</a:t>
            </a:r>
            <a:r>
              <a:rPr lang="zh-CN" altLang="en-US" dirty="0">
                <a:latin typeface="黑体" panose="02010609060101010101" charset="-122"/>
                <a:ea typeface="黑体" panose="02010609060101010101" charset="-122"/>
                <a:sym typeface="+mn-ea"/>
              </a:rPr>
              <a:t>多人，其中研发</a:t>
            </a:r>
            <a:r>
              <a:rPr lang="en-US" altLang="zh-CN" dirty="0">
                <a:latin typeface="黑体" panose="02010609060101010101" charset="-122"/>
                <a:ea typeface="黑体" panose="02010609060101010101" charset="-122"/>
                <a:sym typeface="+mn-ea"/>
              </a:rPr>
              <a:t>120</a:t>
            </a:r>
            <a:r>
              <a:rPr lang="zh-CN" altLang="en-US" dirty="0">
                <a:latin typeface="黑体" panose="02010609060101010101" charset="-122"/>
                <a:ea typeface="黑体" panose="02010609060101010101" charset="-122"/>
                <a:sym typeface="+mn-ea"/>
              </a:rPr>
              <a:t>多人、质保</a:t>
            </a:r>
            <a:r>
              <a:rPr lang="en-US" altLang="zh-CN" dirty="0">
                <a:latin typeface="黑体" panose="02010609060101010101" charset="-122"/>
                <a:ea typeface="黑体" panose="02010609060101010101" charset="-122"/>
                <a:sym typeface="+mn-ea"/>
              </a:rPr>
              <a:t>20</a:t>
            </a:r>
            <a:r>
              <a:rPr lang="zh-CN" altLang="en-US" dirty="0">
                <a:latin typeface="黑体" panose="02010609060101010101" charset="-122"/>
                <a:ea typeface="黑体" panose="02010609060101010101" charset="-122"/>
                <a:sym typeface="+mn-ea"/>
              </a:rPr>
              <a:t>多人、现场服务</a:t>
            </a:r>
            <a:r>
              <a:rPr lang="en-US" altLang="zh-CN" dirty="0">
                <a:latin typeface="黑体" panose="02010609060101010101" charset="-122"/>
                <a:ea typeface="黑体" panose="02010609060101010101" charset="-122"/>
                <a:sym typeface="+mn-ea"/>
              </a:rPr>
              <a:t>150</a:t>
            </a:r>
            <a:r>
              <a:rPr lang="zh-CN" altLang="en-US" dirty="0">
                <a:latin typeface="黑体" panose="02010609060101010101" charset="-122"/>
                <a:ea typeface="黑体" panose="02010609060101010101" charset="-122"/>
                <a:sym typeface="+mn-ea"/>
              </a:rPr>
              <a:t>多人，远程服务中心</a:t>
            </a:r>
            <a:r>
              <a:rPr lang="en-US" altLang="zh-CN" dirty="0">
                <a:latin typeface="黑体" panose="02010609060101010101" charset="-122"/>
                <a:ea typeface="黑体" panose="02010609060101010101" charset="-122"/>
                <a:sym typeface="+mn-ea"/>
              </a:rPr>
              <a:t>20</a:t>
            </a:r>
            <a:r>
              <a:rPr lang="zh-CN" altLang="en-US" dirty="0">
                <a:latin typeface="黑体" panose="02010609060101010101" charset="-122"/>
                <a:ea typeface="黑体" panose="02010609060101010101" charset="-122"/>
                <a:sym typeface="+mn-ea"/>
              </a:rPr>
              <a:t>多人。</a:t>
            </a:r>
            <a:endParaRPr lang="en-US" altLang="zh-CN" dirty="0">
              <a:latin typeface="黑体" panose="02010609060101010101" charset="-122"/>
              <a:ea typeface="黑体" panose="02010609060101010101" charset="-122"/>
              <a:sym typeface="+mn-ea"/>
            </a:endParaRPr>
          </a:p>
          <a:p>
            <a:pPr algn="l">
              <a:lnSpc>
                <a:spcPct val="160000"/>
              </a:lnSpc>
              <a:buFont typeface="Wingdings" panose="05000000000000000000" pitchFamily="2" charset="2"/>
              <a:buChar char="Ø"/>
            </a:pPr>
            <a:r>
              <a:rPr lang="zh-CN" altLang="en-US" dirty="0"/>
              <a:t>具有</a:t>
            </a:r>
            <a:r>
              <a:rPr lang="en-US" altLang="zh-CN" dirty="0">
                <a:latin typeface="黑体" panose="02010609060101010101" charset="-122"/>
                <a:ea typeface="黑体" panose="02010609060101010101" charset="-122"/>
                <a:sym typeface="+mn-ea"/>
              </a:rPr>
              <a:t>20</a:t>
            </a:r>
            <a:r>
              <a:rPr lang="zh-CN" altLang="en-US" dirty="0">
                <a:latin typeface="黑体" panose="02010609060101010101" charset="-122"/>
                <a:ea typeface="黑体" panose="02010609060101010101" charset="-122"/>
                <a:sym typeface="+mn-ea"/>
              </a:rPr>
              <a:t>多年血液信息化建设经验。</a:t>
            </a:r>
          </a:p>
          <a:p>
            <a:pPr algn="l">
              <a:lnSpc>
                <a:spcPct val="160000"/>
              </a:lnSpc>
              <a:buFont typeface="Wingdings" panose="05000000000000000000" pitchFamily="2" charset="2"/>
              <a:buChar char="Ø"/>
            </a:pPr>
            <a:r>
              <a:rPr lang="zh-CN" altLang="en-US" dirty="0"/>
              <a:t>血站</a:t>
            </a:r>
            <a:r>
              <a:rPr lang="zh-CN" altLang="en-US" dirty="0">
                <a:latin typeface="黑体" panose="02010609060101010101" charset="-122"/>
                <a:ea typeface="黑体" panose="02010609060101010101" charset="-122"/>
                <a:sym typeface="+mn-ea"/>
              </a:rPr>
              <a:t>用户包括澳门在内全国</a:t>
            </a:r>
            <a:r>
              <a:rPr lang="en-US" altLang="zh-CN" dirty="0">
                <a:latin typeface="黑体" panose="02010609060101010101" charset="-122"/>
                <a:ea typeface="黑体" panose="02010609060101010101" charset="-122"/>
                <a:sym typeface="+mn-ea"/>
              </a:rPr>
              <a:t>30</a:t>
            </a:r>
            <a:r>
              <a:rPr lang="zh-CN" altLang="en-US" dirty="0">
                <a:latin typeface="黑体" panose="02010609060101010101" charset="-122"/>
                <a:ea typeface="黑体" panose="02010609060101010101" charset="-122"/>
                <a:sym typeface="+mn-ea"/>
              </a:rPr>
              <a:t>个省市，占有率</a:t>
            </a:r>
            <a:r>
              <a:rPr lang="en-US" altLang="zh-CN" dirty="0">
                <a:latin typeface="黑体" panose="02010609060101010101" charset="-122"/>
                <a:ea typeface="黑体" panose="02010609060101010101" charset="-122"/>
                <a:sym typeface="+mn-ea"/>
              </a:rPr>
              <a:t>75%</a:t>
            </a:r>
            <a:r>
              <a:rPr lang="zh-CN" altLang="en-US" dirty="0">
                <a:latin typeface="黑体" panose="02010609060101010101" charset="-122"/>
                <a:ea typeface="黑体" panose="02010609060101010101" charset="-122"/>
                <a:sym typeface="+mn-ea"/>
              </a:rPr>
              <a:t>以上。</a:t>
            </a:r>
            <a:endParaRPr lang="en-US" altLang="zh-CN" dirty="0">
              <a:latin typeface="黑体" panose="02010609060101010101" charset="-122"/>
              <a:ea typeface="黑体" panose="02010609060101010101" charset="-122"/>
              <a:sym typeface="+mn-ea"/>
            </a:endParaRPr>
          </a:p>
          <a:p>
            <a:pPr algn="l">
              <a:lnSpc>
                <a:spcPct val="160000"/>
              </a:lnSpc>
              <a:buFont typeface="Wingdings" panose="05000000000000000000" pitchFamily="2" charset="2"/>
              <a:buChar char="Ø"/>
            </a:pPr>
            <a:r>
              <a:rPr lang="zh-CN" altLang="en-US" dirty="0"/>
              <a:t>医院用户</a:t>
            </a:r>
            <a:r>
              <a:rPr lang="en-US" altLang="zh-CN" dirty="0"/>
              <a:t>2000</a:t>
            </a:r>
            <a:r>
              <a:rPr lang="zh-CN" altLang="en-US" dirty="0"/>
              <a:t>家以上。</a:t>
            </a:r>
            <a:endParaRPr lang="en-US" altLang="zh-CN" dirty="0"/>
          </a:p>
          <a:p>
            <a:pPr algn="l">
              <a:lnSpc>
                <a:spcPct val="160000"/>
              </a:lnSpc>
              <a:buFont typeface="Wingdings" panose="05000000000000000000" pitchFamily="2" charset="2"/>
              <a:buChar char="Ø"/>
            </a:pPr>
            <a:r>
              <a:rPr lang="zh-CN" altLang="en-US" dirty="0"/>
              <a:t>通过</a:t>
            </a:r>
            <a:r>
              <a:rPr lang="en-US" altLang="zh-CN" dirty="0">
                <a:latin typeface="黑体" panose="02010609060101010101" charset="-122"/>
                <a:ea typeface="黑体" panose="02010609060101010101" charset="-122"/>
                <a:sym typeface="+mn-ea"/>
              </a:rPr>
              <a:t>ISO9001</a:t>
            </a:r>
            <a:r>
              <a:rPr lang="zh-CN" altLang="en-US" dirty="0">
                <a:latin typeface="黑体" panose="02010609060101010101" charset="-122"/>
                <a:ea typeface="黑体" panose="02010609060101010101" charset="-122"/>
                <a:sym typeface="+mn-ea"/>
              </a:rPr>
              <a:t>、</a:t>
            </a:r>
            <a:r>
              <a:rPr lang="en-US" altLang="zh-CN" dirty="0">
                <a:latin typeface="黑体" panose="02010609060101010101" charset="-122"/>
                <a:ea typeface="黑体" panose="02010609060101010101" charset="-122"/>
                <a:sym typeface="+mn-ea"/>
              </a:rPr>
              <a:t>CMMI3</a:t>
            </a:r>
            <a:r>
              <a:rPr lang="zh-CN" altLang="en-US" dirty="0">
                <a:latin typeface="黑体" panose="02010609060101010101" charset="-122"/>
                <a:ea typeface="黑体" panose="02010609060101010101" charset="-122"/>
                <a:sym typeface="+mn-ea"/>
              </a:rPr>
              <a:t>、系统集成三级评审，公司制度健全。</a:t>
            </a:r>
          </a:p>
          <a:p>
            <a:pPr algn="l">
              <a:lnSpc>
                <a:spcPct val="160000"/>
              </a:lnSpc>
              <a:buFont typeface="Wingdings" panose="05000000000000000000" pitchFamily="2" charset="2"/>
              <a:buChar char="Ø"/>
            </a:pPr>
            <a:r>
              <a:rPr lang="en-US" altLang="zh-CN" dirty="0"/>
              <a:t>2014</a:t>
            </a:r>
            <a:r>
              <a:rPr lang="zh-CN" altLang="en-US" dirty="0"/>
              <a:t>年</a:t>
            </a:r>
            <a:r>
              <a:rPr lang="zh-CN" altLang="en-US" dirty="0">
                <a:latin typeface="黑体" panose="02010609060101010101" charset="-122"/>
                <a:ea typeface="黑体" panose="02010609060101010101" charset="-122"/>
                <a:sym typeface="+mn-ea"/>
              </a:rPr>
              <a:t>完成新三板上市挂牌工作</a:t>
            </a:r>
            <a:r>
              <a:rPr lang="zh-CN" altLang="en-US" dirty="0" smtClean="0">
                <a:latin typeface="黑体" panose="02010609060101010101" charset="-122"/>
                <a:ea typeface="黑体" panose="02010609060101010101" charset="-122"/>
                <a:sym typeface="+mn-ea"/>
              </a:rPr>
              <a:t>。</a:t>
            </a:r>
            <a:endParaRPr lang="en-US" altLang="zh-CN" dirty="0" smtClean="0"/>
          </a:p>
          <a:p>
            <a:pPr>
              <a:lnSpc>
                <a:spcPct val="160000"/>
              </a:lnSpc>
              <a:buFont typeface="Wingdings" panose="05000000000000000000" pitchFamily="2" charset="2"/>
              <a:buChar char="Ø"/>
            </a:pPr>
            <a:endParaRPr lang="zh-CN" altLang="en-US" dirty="0"/>
          </a:p>
        </p:txBody>
      </p:sp>
    </p:spTree>
  </p:cSld>
  <p:clrMapOvr>
    <a:masterClrMapping/>
  </p:clrMapOvr>
  <p:transition spd="slow" advClick="0">
    <p:cove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45"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CxnSpPr/>
          <p:nvPr/>
        </p:nvCxnSpPr>
        <p:spPr>
          <a:xfrm>
            <a:off x="4296000" y="915888"/>
            <a:ext cx="3600000" cy="0"/>
          </a:xfrm>
          <a:prstGeom prst="line">
            <a:avLst/>
          </a:prstGeom>
          <a:ln w="38100">
            <a:solidFill>
              <a:srgbClr val="19B49B"/>
            </a:solidFill>
          </a:ln>
        </p:spPr>
        <p:style>
          <a:lnRef idx="1">
            <a:schemeClr val="accent1"/>
          </a:lnRef>
          <a:fillRef idx="0">
            <a:schemeClr val="accent1"/>
          </a:fillRef>
          <a:effectRef idx="0">
            <a:schemeClr val="accent1"/>
          </a:effectRef>
          <a:fontRef idx="minor">
            <a:schemeClr val="tx1"/>
          </a:fontRef>
        </p:style>
      </p:cxnSp>
      <p:sp>
        <p:nvSpPr>
          <p:cNvPr id="29" name="TextBox 41"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3864473" y="189000"/>
            <a:ext cx="4463081" cy="646331"/>
          </a:xfrm>
          <a:prstGeom prst="rect">
            <a:avLst/>
          </a:prstGeom>
          <a:noFill/>
        </p:spPr>
        <p:txBody>
          <a:bodyPr wrap="none" rtlCol="0">
            <a:spAutoFit/>
          </a:bodyPr>
          <a:lstStyle/>
          <a:p>
            <a:pPr marR="0" indent="0" algn="ctr" defTabSz="914400" fontAlgn="auto">
              <a:lnSpc>
                <a:spcPct val="100000"/>
              </a:lnSpc>
              <a:spcBef>
                <a:spcPts val="0"/>
              </a:spcBef>
              <a:spcAft>
                <a:spcPts val="0"/>
              </a:spcAft>
              <a:buClrTx/>
              <a:buSzTx/>
              <a:buFontTx/>
              <a:buNone/>
              <a:defRPr/>
            </a:pPr>
            <a:r>
              <a:rPr lang="en-US" altLang="zh-CN" sz="3600" dirty="0" smtClean="0">
                <a:cs typeface="+mn-ea"/>
                <a:sym typeface="+mn-lt"/>
              </a:rPr>
              <a:t>3.3</a:t>
            </a:r>
            <a:r>
              <a:rPr kumimoji="0" lang="zh-CN" altLang="en-US" sz="3600" b="0" i="0" kern="1200" cap="none" spc="0" normalizeH="0" baseline="0" noProof="0" dirty="0" smtClean="0">
                <a:cs typeface="+mn-ea"/>
                <a:sym typeface="+mn-lt"/>
              </a:rPr>
              <a:t>信息共享交互设计</a:t>
            </a:r>
            <a:endParaRPr kumimoji="0" lang="zh-CN" altLang="en-US" sz="3600" b="0" i="0" kern="1200" cap="none" spc="0" normalizeH="0" baseline="0" noProof="0" dirty="0">
              <a:cs typeface="+mn-ea"/>
              <a:sym typeface="+mn-lt"/>
            </a:endParaRPr>
          </a:p>
        </p:txBody>
      </p:sp>
      <p:sp>
        <p:nvSpPr>
          <p:cNvPr id="4" name="文本框 3"/>
          <p:cNvSpPr txBox="1"/>
          <p:nvPr/>
        </p:nvSpPr>
        <p:spPr>
          <a:xfrm>
            <a:off x="408000" y="1403668"/>
            <a:ext cx="6652783" cy="646331"/>
          </a:xfrm>
          <a:prstGeom prst="rect">
            <a:avLst/>
          </a:prstGeom>
          <a:noFill/>
        </p:spPr>
        <p:txBody>
          <a:bodyPr wrap="none" rtlCol="0">
            <a:spAutoFit/>
          </a:bodyPr>
          <a:lstStyle/>
          <a:p>
            <a:r>
              <a:rPr lang="en-US" altLang="zh-CN" dirty="0" smtClean="0"/>
              <a:t>3.3.1</a:t>
            </a:r>
            <a:r>
              <a:rPr lang="zh-CN" altLang="en-US" dirty="0" smtClean="0"/>
              <a:t>、</a:t>
            </a:r>
            <a:r>
              <a:rPr lang="zh-CN" altLang="zh-CN" b="1" dirty="0"/>
              <a:t>医院合理用血管理系统</a:t>
            </a:r>
            <a:r>
              <a:rPr lang="zh-CN" altLang="zh-CN" b="1" dirty="0" smtClean="0"/>
              <a:t>与</a:t>
            </a:r>
            <a:r>
              <a:rPr lang="zh-CN" altLang="en-US" b="1" dirty="0" smtClean="0"/>
              <a:t>合理用血监管分析系统数据</a:t>
            </a:r>
            <a:r>
              <a:rPr lang="zh-CN" altLang="zh-CN" b="1" dirty="0" smtClean="0"/>
              <a:t>共享</a:t>
            </a:r>
            <a:endParaRPr lang="zh-CN" altLang="zh-CN" b="1" dirty="0"/>
          </a:p>
          <a:p>
            <a:endParaRPr lang="zh-CN" altLang="zh-CN" b="1" dirty="0"/>
          </a:p>
        </p:txBody>
      </p:sp>
      <p:graphicFrame>
        <p:nvGraphicFramePr>
          <p:cNvPr id="6" name="表格 5"/>
          <p:cNvGraphicFramePr>
            <a:graphicFrameLocks noGrp="1"/>
          </p:cNvGraphicFramePr>
          <p:nvPr/>
        </p:nvGraphicFramePr>
        <p:xfrm>
          <a:off x="407997" y="1845000"/>
          <a:ext cx="10944002" cy="4536000"/>
        </p:xfrm>
        <a:graphic>
          <a:graphicData uri="http://schemas.openxmlformats.org/drawingml/2006/table">
            <a:tbl>
              <a:tblPr firstRow="1" firstCol="1" bandRow="1"/>
              <a:tblGrid>
                <a:gridCol w="1760880"/>
                <a:gridCol w="4591561"/>
                <a:gridCol w="4591561"/>
              </a:tblGrid>
              <a:tr h="504000">
                <a:tc rowSpan="13">
                  <a:txBody>
                    <a:bodyPr/>
                    <a:lstStyle/>
                    <a:p>
                      <a:pPr algn="ctr">
                        <a:spcAft>
                          <a:spcPts val="0"/>
                        </a:spcAft>
                      </a:pPr>
                      <a:r>
                        <a:rPr lang="zh-CN" altLang="en-US" sz="1400" kern="100" dirty="0" smtClean="0">
                          <a:effectLst/>
                          <a:latin typeface="仿宋" panose="02010609060101010101" pitchFamily="49" charset="-122"/>
                          <a:ea typeface="仿宋" panose="02010609060101010101" pitchFamily="49" charset="-122"/>
                          <a:cs typeface="Times New Roman" panose="02020603050405020304" pitchFamily="18" charset="0"/>
                        </a:rPr>
                        <a:t>合理用血监管分析系统信息共享</a:t>
                      </a:r>
                      <a:endParaRPr lang="zh-CN" sz="1400" kern="100" dirty="0">
                        <a:effectLst/>
                        <a:latin typeface="仿宋" panose="02010609060101010101" pitchFamily="49" charset="-122"/>
                        <a:ea typeface="仿宋" panose="02010609060101010101" pitchFamily="49"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sz="1400" kern="1200" dirty="0" smtClean="0">
                          <a:solidFill>
                            <a:schemeClr val="tx1"/>
                          </a:solidFill>
                          <a:effectLst/>
                          <a:latin typeface="+mn-lt"/>
                          <a:ea typeface="+mn-ea"/>
                          <a:cs typeface="+mn-cs"/>
                        </a:rPr>
                        <a:t>医疗机构用血计划</a:t>
                      </a:r>
                    </a:p>
                    <a:p>
                      <a:pPr algn="l">
                        <a:spcAft>
                          <a:spcPts val="0"/>
                        </a:spcAft>
                      </a:pPr>
                      <a:endParaRPr lang="zh-CN" sz="1400" kern="1200" dirty="0">
                        <a:solidFill>
                          <a:schemeClr val="tx1"/>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zh-CN" sz="1400" kern="1200" dirty="0">
                          <a:solidFill>
                            <a:schemeClr val="tx1"/>
                          </a:solidFill>
                          <a:effectLst/>
                          <a:latin typeface="+mn-lt"/>
                          <a:ea typeface="+mn-ea"/>
                          <a:cs typeface="+mn-cs"/>
                        </a:rPr>
                        <a:t>自动获取供血结构的供血信息。医院联网订血，订血确认，血液联网入库。</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0000">
                <a:tc vMerge="1">
                  <a:txBody>
                    <a:bodyPr/>
                    <a:lstStyle/>
                    <a:p>
                      <a:endParaRPr lang="zh-CN"/>
                    </a:p>
                  </a:txBody>
                  <a:tcPr/>
                </a:tc>
                <a:tc>
                  <a:txBody>
                    <a:bodyPr/>
                    <a:lstStyle/>
                    <a:p>
                      <a:pPr algn="l">
                        <a:spcAft>
                          <a:spcPts val="0"/>
                        </a:spcAft>
                      </a:pPr>
                      <a:r>
                        <a:rPr lang="zh-CN" altLang="zh-CN" sz="1400" kern="1200" dirty="0" smtClean="0">
                          <a:solidFill>
                            <a:schemeClr val="tx1"/>
                          </a:solidFill>
                          <a:effectLst/>
                          <a:latin typeface="+mn-lt"/>
                          <a:ea typeface="+mn-ea"/>
                          <a:cs typeface="+mn-cs"/>
                        </a:rPr>
                        <a:t>血液出入库信息</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zh-CN" altLang="en-US" sz="1400" kern="100" dirty="0" smtClean="0">
                          <a:effectLst/>
                          <a:latin typeface="等线" panose="02010600030101010101" pitchFamily="2" charset="-122"/>
                          <a:ea typeface="等线" panose="02010600030101010101" pitchFamily="2" charset="-122"/>
                          <a:cs typeface="Times New Roman" panose="02020603050405020304" pitchFamily="18" charset="0"/>
                        </a:rPr>
                        <a:t>上传医院血液出入库数据。</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0000">
                <a:tc vMerge="1">
                  <a:txBody>
                    <a:bodyPr/>
                    <a:lstStyle/>
                    <a:p>
                      <a:endParaRPr lang="zh-CN"/>
                    </a:p>
                  </a:txBody>
                  <a:tcPr/>
                </a:tc>
                <a:tc>
                  <a:txBody>
                    <a:bodyPr/>
                    <a:lstStyle/>
                    <a:p>
                      <a:pPr algn="l">
                        <a:spcAft>
                          <a:spcPts val="0"/>
                        </a:spcAft>
                      </a:pPr>
                      <a:r>
                        <a:rPr lang="zh-CN" altLang="zh-CN" sz="1400" kern="1200" dirty="0" smtClean="0">
                          <a:solidFill>
                            <a:schemeClr val="tx1"/>
                          </a:solidFill>
                          <a:effectLst/>
                          <a:latin typeface="+mn-lt"/>
                          <a:ea typeface="+mn-ea"/>
                          <a:cs typeface="+mn-cs"/>
                        </a:rPr>
                        <a:t>供血者血型复核</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zh-CN" altLang="en-US" sz="1400" kern="100" dirty="0" smtClean="0">
                          <a:effectLst/>
                          <a:latin typeface="等线" panose="02010600030101010101" pitchFamily="2" charset="-122"/>
                          <a:ea typeface="等线" panose="02010600030101010101" pitchFamily="2" charset="-122"/>
                          <a:cs typeface="Times New Roman" panose="02020603050405020304" pitchFamily="18" charset="0"/>
                        </a:rPr>
                        <a:t>上传医院供者血型复核数据。</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0000">
                <a:tc vMerge="1">
                  <a:txBody>
                    <a:bodyPr/>
                    <a:lstStyle/>
                    <a:p>
                      <a:endParaRPr lang="zh-CN"/>
                    </a:p>
                  </a:txBody>
                  <a:tcPr/>
                </a:tc>
                <a:tc>
                  <a:txBody>
                    <a:bodyPr/>
                    <a:lstStyle/>
                    <a:p>
                      <a:pPr algn="l">
                        <a:spcAft>
                          <a:spcPts val="0"/>
                        </a:spcAft>
                      </a:pPr>
                      <a:r>
                        <a:rPr lang="zh-CN" altLang="zh-CN" sz="1400" kern="1200" dirty="0" smtClean="0">
                          <a:solidFill>
                            <a:schemeClr val="tx1"/>
                          </a:solidFill>
                          <a:effectLst/>
                          <a:latin typeface="+mn-lt"/>
                          <a:ea typeface="+mn-ea"/>
                          <a:cs typeface="+mn-cs"/>
                        </a:rPr>
                        <a:t>库存信息</a:t>
                      </a:r>
                      <a:endParaRPr lang="zh-CN" sz="1400" kern="1200" dirty="0">
                        <a:solidFill>
                          <a:schemeClr val="tx1"/>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zh-CN" altLang="en-US" sz="1400" kern="1200" dirty="0" smtClean="0">
                          <a:solidFill>
                            <a:schemeClr val="tx1"/>
                          </a:solidFill>
                          <a:effectLst/>
                          <a:latin typeface="+mn-lt"/>
                          <a:ea typeface="+mn-ea"/>
                          <a:cs typeface="+mn-cs"/>
                        </a:rPr>
                        <a:t>上传医院库存汇总数据。</a:t>
                      </a:r>
                      <a:endParaRPr lang="zh-CN" sz="1400" kern="1200" dirty="0">
                        <a:solidFill>
                          <a:schemeClr val="tx1"/>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8000">
                <a:tc vMerge="1">
                  <a:txBody>
                    <a:bodyPr/>
                    <a:lstStyle/>
                    <a:p>
                      <a:endParaRPr lang="zh-CN"/>
                    </a:p>
                  </a:txBody>
                  <a:tcPr/>
                </a:tc>
                <a:tc>
                  <a:txBody>
                    <a:bodyPr/>
                    <a:lstStyle/>
                    <a:p>
                      <a:pPr algn="l">
                        <a:spcAft>
                          <a:spcPts val="0"/>
                        </a:spcAft>
                      </a:pPr>
                      <a:r>
                        <a:rPr lang="zh-CN" altLang="zh-CN" sz="1400" kern="1200" dirty="0" smtClean="0">
                          <a:solidFill>
                            <a:schemeClr val="tx1"/>
                          </a:solidFill>
                          <a:effectLst/>
                          <a:latin typeface="+mn-lt"/>
                          <a:ea typeface="+mn-ea"/>
                          <a:cs typeface="+mn-cs"/>
                        </a:rPr>
                        <a:t>报废记录</a:t>
                      </a:r>
                      <a:endParaRPr lang="zh-CN" sz="1400" kern="1200" dirty="0">
                        <a:solidFill>
                          <a:schemeClr val="tx1"/>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zh-CN" altLang="en-US" sz="1400" kern="1200" dirty="0" smtClean="0">
                          <a:solidFill>
                            <a:schemeClr val="tx1"/>
                          </a:solidFill>
                          <a:effectLst/>
                          <a:latin typeface="+mn-lt"/>
                          <a:ea typeface="+mn-ea"/>
                          <a:cs typeface="+mn-cs"/>
                        </a:rPr>
                        <a:t>上传医院血液报废数据。</a:t>
                      </a:r>
                      <a:endParaRPr lang="zh-CN" sz="1400" kern="1200" dirty="0">
                        <a:solidFill>
                          <a:schemeClr val="tx1"/>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0000">
                <a:tc vMerge="1">
                  <a:txBody>
                    <a:bodyPr/>
                    <a:lstStyle/>
                    <a:p>
                      <a:endParaRPr lang="zh-CN"/>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zh-CN" altLang="zh-CN" sz="1400" kern="1200" dirty="0" smtClean="0">
                          <a:solidFill>
                            <a:schemeClr val="tx1"/>
                          </a:solidFill>
                          <a:effectLst/>
                          <a:latin typeface="+mn-lt"/>
                          <a:ea typeface="+mn-ea"/>
                          <a:cs typeface="+mn-cs"/>
                        </a:rPr>
                        <a:t>输血前评估信息</a:t>
                      </a:r>
                      <a:endParaRPr lang="zh-CN" sz="1400" kern="1200" dirty="0">
                        <a:solidFill>
                          <a:schemeClr val="tx1"/>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zh-CN" altLang="en-US" sz="1400" kern="1200" dirty="0" smtClean="0">
                          <a:solidFill>
                            <a:schemeClr val="tx1"/>
                          </a:solidFill>
                          <a:effectLst/>
                          <a:latin typeface="+mn-lt"/>
                          <a:ea typeface="+mn-ea"/>
                          <a:cs typeface="+mn-cs"/>
                        </a:rPr>
                        <a:t>上传医院临床用血输血前评估数据。</a:t>
                      </a:r>
                      <a:endParaRPr lang="zh-CN" sz="1400" kern="1200" dirty="0">
                        <a:solidFill>
                          <a:schemeClr val="tx1"/>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8000">
                <a:tc vMerge="1">
                  <a:txBody>
                    <a:bodyPr/>
                    <a:lstStyle/>
                    <a:p>
                      <a:endParaRPr lang="zh-CN"/>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sz="1400" kern="1200" dirty="0" smtClean="0">
                          <a:solidFill>
                            <a:schemeClr val="tx1"/>
                          </a:solidFill>
                          <a:effectLst/>
                          <a:latin typeface="+mn-lt"/>
                          <a:ea typeface="+mn-ea"/>
                          <a:cs typeface="+mn-cs"/>
                        </a:rPr>
                        <a:t>临床用血申请信息</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zh-CN" altLang="en-US" sz="1400" kern="1200" dirty="0" smtClean="0">
                          <a:solidFill>
                            <a:schemeClr val="tx1"/>
                          </a:solidFill>
                          <a:effectLst/>
                          <a:latin typeface="+mn-lt"/>
                          <a:ea typeface="+mn-ea"/>
                          <a:cs typeface="+mn-cs"/>
                        </a:rPr>
                        <a:t>上传医院临床用血申请单数据</a:t>
                      </a:r>
                      <a:endParaRPr lang="zh-CN" sz="1400" kern="1200" dirty="0">
                        <a:solidFill>
                          <a:schemeClr val="tx1"/>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0000">
                <a:tc vMerge="1">
                  <a:txBody>
                    <a:bodyPr/>
                    <a:lstStyle/>
                    <a:p>
                      <a:endParaRPr lang="zh-CN"/>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zh-CN" altLang="zh-CN" sz="1400" kern="1200" dirty="0" smtClean="0">
                          <a:solidFill>
                            <a:schemeClr val="tx1"/>
                          </a:solidFill>
                          <a:effectLst/>
                          <a:latin typeface="+mn-lt"/>
                          <a:ea typeface="+mn-ea"/>
                          <a:cs typeface="+mn-cs"/>
                        </a:rPr>
                        <a:t>受血者血型复核记录</a:t>
                      </a:r>
                      <a:endParaRPr lang="zh-CN" sz="1400" kern="1200" dirty="0">
                        <a:solidFill>
                          <a:schemeClr val="tx1"/>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zh-CN" altLang="en-US" sz="1400" kern="1200" dirty="0" smtClean="0">
                          <a:solidFill>
                            <a:schemeClr val="tx1"/>
                          </a:solidFill>
                          <a:effectLst/>
                          <a:latin typeface="+mn-lt"/>
                          <a:ea typeface="+mn-ea"/>
                          <a:cs typeface="+mn-cs"/>
                        </a:rPr>
                        <a:t>上传医院临床用血患者血型复核数据</a:t>
                      </a:r>
                      <a:endParaRPr lang="zh-CN" sz="1400" kern="1200" dirty="0">
                        <a:solidFill>
                          <a:schemeClr val="tx1"/>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8000">
                <a:tc vMerge="1">
                  <a:txBody>
                    <a:bodyPr/>
                    <a:lstStyle/>
                    <a:p>
                      <a:endParaRPr lang="zh-CN"/>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sz="1400" kern="1200" dirty="0" smtClean="0">
                          <a:solidFill>
                            <a:schemeClr val="tx1"/>
                          </a:solidFill>
                          <a:effectLst/>
                          <a:latin typeface="+mn-lt"/>
                          <a:ea typeface="+mn-ea"/>
                          <a:cs typeface="+mn-cs"/>
                        </a:rPr>
                        <a:t>交叉配血报告</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zh-CN" altLang="en-US" sz="1400" kern="1200" dirty="0" smtClean="0">
                          <a:solidFill>
                            <a:schemeClr val="tx1"/>
                          </a:solidFill>
                          <a:effectLst/>
                          <a:latin typeface="+mn-lt"/>
                          <a:ea typeface="+mn-ea"/>
                          <a:cs typeface="+mn-cs"/>
                        </a:rPr>
                        <a:t>上传医院临床用血交叉配血报告数据</a:t>
                      </a:r>
                      <a:endParaRPr lang="zh-CN" sz="1400" kern="1200" dirty="0">
                        <a:solidFill>
                          <a:schemeClr val="tx1"/>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88000">
                <a:tc vMerge="1">
                  <a:txBody>
                    <a:bodyPr/>
                    <a:lstStyle/>
                    <a:p>
                      <a:endParaRPr lang="zh-CN"/>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sz="1400" kern="1200" dirty="0" smtClean="0">
                          <a:solidFill>
                            <a:schemeClr val="tx1"/>
                          </a:solidFill>
                          <a:effectLst/>
                          <a:latin typeface="+mn-lt"/>
                          <a:ea typeface="+mn-ea"/>
                          <a:cs typeface="+mn-cs"/>
                        </a:rPr>
                        <a:t>临床发血报告</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zh-CN" altLang="en-US" sz="1400" kern="1200" dirty="0" smtClean="0">
                          <a:solidFill>
                            <a:schemeClr val="tx1"/>
                          </a:solidFill>
                          <a:effectLst/>
                          <a:latin typeface="+mn-lt"/>
                          <a:ea typeface="+mn-ea"/>
                          <a:cs typeface="+mn-cs"/>
                        </a:rPr>
                        <a:t>上传医院临床用血血液发放数据</a:t>
                      </a:r>
                      <a:endParaRPr lang="zh-CN" sz="1400" kern="1200" dirty="0">
                        <a:solidFill>
                          <a:schemeClr val="tx1"/>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0000">
                <a:tc vMerge="1">
                  <a:txBody>
                    <a:bodyPr/>
                    <a:lstStyle/>
                    <a:p>
                      <a:endParaRPr lang="zh-CN"/>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zh-CN" altLang="zh-CN" sz="1400" kern="1200" dirty="0" smtClean="0">
                          <a:solidFill>
                            <a:schemeClr val="tx1"/>
                          </a:solidFill>
                          <a:effectLst/>
                          <a:latin typeface="+mn-lt"/>
                          <a:ea typeface="+mn-ea"/>
                          <a:cs typeface="+mn-cs"/>
                        </a:rPr>
                        <a:t>血液输注记录</a:t>
                      </a:r>
                      <a:endParaRPr lang="zh-CN" sz="1400" kern="1200" dirty="0">
                        <a:solidFill>
                          <a:schemeClr val="tx1"/>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zh-CN" altLang="en-US" sz="1400" kern="1200" dirty="0" smtClean="0">
                          <a:solidFill>
                            <a:schemeClr val="tx1"/>
                          </a:solidFill>
                          <a:effectLst/>
                          <a:latin typeface="+mn-lt"/>
                          <a:ea typeface="+mn-ea"/>
                          <a:cs typeface="+mn-cs"/>
                        </a:rPr>
                        <a:t>上传医院临床用血血液输注记录数据</a:t>
                      </a:r>
                      <a:endParaRPr lang="zh-CN" sz="1400" kern="1200" dirty="0">
                        <a:solidFill>
                          <a:schemeClr val="tx1"/>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0000">
                <a:tc vMerge="1">
                  <a:txBody>
                    <a:bodyPr/>
                    <a:lstStyle/>
                    <a:p>
                      <a:endParaRPr lang="zh-CN"/>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zh-CN" altLang="zh-CN" sz="1400" kern="1200" dirty="0" smtClean="0">
                          <a:solidFill>
                            <a:schemeClr val="tx1"/>
                          </a:solidFill>
                          <a:effectLst/>
                          <a:latin typeface="+mn-lt"/>
                          <a:ea typeface="+mn-ea"/>
                          <a:cs typeface="+mn-cs"/>
                        </a:rPr>
                        <a:t>输血不良反应记录</a:t>
                      </a:r>
                      <a:endParaRPr lang="zh-CN" sz="1400" kern="1200" dirty="0">
                        <a:solidFill>
                          <a:schemeClr val="tx1"/>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zh-CN" altLang="en-US" sz="1400" kern="1200" dirty="0" smtClean="0">
                          <a:solidFill>
                            <a:schemeClr val="tx1"/>
                          </a:solidFill>
                          <a:effectLst/>
                          <a:latin typeface="+mn-lt"/>
                          <a:ea typeface="+mn-ea"/>
                          <a:cs typeface="+mn-cs"/>
                        </a:rPr>
                        <a:t>上传医院临床用血输血不良反应数据</a:t>
                      </a:r>
                      <a:endParaRPr lang="zh-CN" sz="1400" kern="1200" dirty="0">
                        <a:solidFill>
                          <a:schemeClr val="tx1"/>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0000">
                <a:tc vMerge="1">
                  <a:txBody>
                    <a:bodyPr/>
                    <a:lstStyle/>
                    <a:p>
                      <a:endParaRPr lang="zh-CN"/>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zh-CN" sz="1400" kern="1200" dirty="0" smtClean="0">
                          <a:solidFill>
                            <a:schemeClr val="tx1"/>
                          </a:solidFill>
                          <a:effectLst/>
                          <a:latin typeface="+mn-lt"/>
                          <a:ea typeface="+mn-ea"/>
                          <a:cs typeface="+mn-cs"/>
                        </a:rPr>
                        <a:t>输血后评价信息</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zh-CN" altLang="en-US" sz="1400" kern="1200" dirty="0" smtClean="0">
                          <a:solidFill>
                            <a:schemeClr val="tx1"/>
                          </a:solidFill>
                          <a:effectLst/>
                          <a:latin typeface="+mn-lt"/>
                          <a:ea typeface="+mn-ea"/>
                          <a:cs typeface="+mn-cs"/>
                        </a:rPr>
                        <a:t>上传医院临床用血医生输血后评价数据</a:t>
                      </a:r>
                      <a:endParaRPr lang="zh-CN" sz="1400" kern="1200" dirty="0">
                        <a:solidFill>
                          <a:schemeClr val="tx1"/>
                        </a:solidFill>
                        <a:effectLst/>
                        <a:latin typeface="+mn-lt"/>
                        <a:ea typeface="+mn-ea"/>
                        <a:cs typeface="+mn-cs"/>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extBox 41"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3812375" y="261000"/>
            <a:ext cx="4567276" cy="646331"/>
          </a:xfrm>
          <a:prstGeom prst="rect">
            <a:avLst/>
          </a:prstGeom>
          <a:noFill/>
        </p:spPr>
        <p:txBody>
          <a:bodyPr wrap="none" rtlCol="0">
            <a:spAutoFit/>
          </a:bodyPr>
          <a:lstStyle/>
          <a:p>
            <a:pPr marR="0" indent="0" algn="ctr" defTabSz="914400" fontAlgn="auto">
              <a:lnSpc>
                <a:spcPct val="100000"/>
              </a:lnSpc>
              <a:spcBef>
                <a:spcPts val="0"/>
              </a:spcBef>
              <a:spcAft>
                <a:spcPts val="0"/>
              </a:spcAft>
              <a:buClrTx/>
              <a:buSzTx/>
              <a:buFontTx/>
              <a:buNone/>
              <a:defRPr/>
            </a:pPr>
            <a:r>
              <a:rPr lang="en-US" altLang="zh-CN" sz="3600" dirty="0" smtClean="0">
                <a:cs typeface="+mn-ea"/>
                <a:sym typeface="+mn-lt"/>
              </a:rPr>
              <a:t>3.3 </a:t>
            </a:r>
            <a:r>
              <a:rPr kumimoji="0" lang="zh-CN" altLang="en-US" sz="3600" b="0" i="0" kern="1200" cap="none" spc="0" normalizeH="0" baseline="0" noProof="0" dirty="0" smtClean="0">
                <a:cs typeface="+mn-ea"/>
                <a:sym typeface="+mn-lt"/>
              </a:rPr>
              <a:t>信息共享交互设计</a:t>
            </a:r>
            <a:endParaRPr kumimoji="0" lang="zh-CN" altLang="en-US" sz="3600" b="0" i="0" kern="1200" cap="none" spc="0" normalizeH="0" baseline="0" noProof="0" dirty="0">
              <a:cs typeface="+mn-ea"/>
              <a:sym typeface="+mn-lt"/>
            </a:endParaRPr>
          </a:p>
        </p:txBody>
      </p:sp>
      <p:sp>
        <p:nvSpPr>
          <p:cNvPr id="4" name="文本框 3"/>
          <p:cNvSpPr txBox="1"/>
          <p:nvPr/>
        </p:nvSpPr>
        <p:spPr>
          <a:xfrm>
            <a:off x="408000" y="1403668"/>
            <a:ext cx="5065810" cy="369332"/>
          </a:xfrm>
          <a:prstGeom prst="rect">
            <a:avLst/>
          </a:prstGeom>
          <a:noFill/>
        </p:spPr>
        <p:txBody>
          <a:bodyPr wrap="none" rtlCol="0">
            <a:spAutoFit/>
          </a:bodyPr>
          <a:lstStyle/>
          <a:p>
            <a:r>
              <a:rPr lang="en-US" altLang="zh-CN" dirty="0" smtClean="0"/>
              <a:t>3.3.2</a:t>
            </a:r>
            <a:r>
              <a:rPr lang="zh-CN" altLang="en-US" dirty="0" smtClean="0"/>
              <a:t>、</a:t>
            </a:r>
            <a:r>
              <a:rPr lang="zh-CN" altLang="zh-CN" b="1" dirty="0"/>
              <a:t>合理用血管理系统</a:t>
            </a:r>
            <a:r>
              <a:rPr lang="zh-CN" altLang="zh-CN" b="1" dirty="0" smtClean="0"/>
              <a:t>与</a:t>
            </a:r>
            <a:r>
              <a:rPr lang="zh-CN" altLang="en-US" b="1" dirty="0" smtClean="0"/>
              <a:t>医</a:t>
            </a:r>
            <a:r>
              <a:rPr lang="zh-CN" altLang="zh-CN" b="1" dirty="0" smtClean="0"/>
              <a:t>院</a:t>
            </a:r>
            <a:r>
              <a:rPr lang="zh-CN" altLang="zh-CN" b="1" dirty="0"/>
              <a:t>内系统信息</a:t>
            </a:r>
            <a:r>
              <a:rPr lang="zh-CN" altLang="zh-CN" b="1" dirty="0" smtClean="0"/>
              <a:t>共享</a:t>
            </a:r>
            <a:endParaRPr lang="zh-CN" altLang="zh-CN" b="1" dirty="0"/>
          </a:p>
        </p:txBody>
      </p:sp>
      <p:cxnSp>
        <p:nvCxnSpPr>
          <p:cNvPr id="9" name="Straight Connector 45"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CxnSpPr/>
          <p:nvPr/>
        </p:nvCxnSpPr>
        <p:spPr>
          <a:xfrm>
            <a:off x="4296000" y="972918"/>
            <a:ext cx="3600000" cy="0"/>
          </a:xfrm>
          <a:prstGeom prst="line">
            <a:avLst/>
          </a:prstGeom>
          <a:ln w="38100">
            <a:solidFill>
              <a:srgbClr val="19B49B"/>
            </a:solidFill>
          </a:ln>
        </p:spPr>
        <p:style>
          <a:lnRef idx="1">
            <a:schemeClr val="accent1"/>
          </a:lnRef>
          <a:fillRef idx="0">
            <a:schemeClr val="accent1"/>
          </a:fillRef>
          <a:effectRef idx="0">
            <a:schemeClr val="accent1"/>
          </a:effectRef>
          <a:fontRef idx="minor">
            <a:schemeClr val="tx1"/>
          </a:fontRef>
        </p:style>
      </p:cxnSp>
      <p:graphicFrame>
        <p:nvGraphicFramePr>
          <p:cNvPr id="5" name="表格 4"/>
          <p:cNvGraphicFramePr>
            <a:graphicFrameLocks noGrp="1"/>
          </p:cNvGraphicFramePr>
          <p:nvPr/>
        </p:nvGraphicFramePr>
        <p:xfrm>
          <a:off x="552000" y="1825625"/>
          <a:ext cx="11232000" cy="4051375"/>
        </p:xfrm>
        <a:graphic>
          <a:graphicData uri="http://schemas.openxmlformats.org/drawingml/2006/table">
            <a:tbl>
              <a:tblPr firstRow="1" firstCol="1" bandRow="1"/>
              <a:tblGrid>
                <a:gridCol w="1286590"/>
                <a:gridCol w="4972705"/>
                <a:gridCol w="4972705"/>
              </a:tblGrid>
              <a:tr h="572565">
                <a:tc rowSpan="9">
                  <a:txBody>
                    <a:bodyPr/>
                    <a:lstStyle/>
                    <a:p>
                      <a:pPr algn="ctr">
                        <a:spcAft>
                          <a:spcPts val="0"/>
                        </a:spcAft>
                      </a:pPr>
                      <a:r>
                        <a:rPr lang="zh-CN" altLang="en-US" sz="1400" kern="0" dirty="0" smtClean="0">
                          <a:solidFill>
                            <a:srgbClr val="000000"/>
                          </a:solidFill>
                          <a:effectLst/>
                          <a:latin typeface="等线" panose="02010600030101010101" pitchFamily="2" charset="-122"/>
                          <a:ea typeface="仿宋" panose="02010609060101010101" pitchFamily="49" charset="-122"/>
                          <a:cs typeface="宋体" panose="02010600030101010101" pitchFamily="2" charset="-122"/>
                        </a:rPr>
                        <a:t>医院系统</a:t>
                      </a:r>
                      <a:r>
                        <a:rPr lang="zh-CN" sz="1400" kern="0" dirty="0" smtClean="0">
                          <a:solidFill>
                            <a:srgbClr val="000000"/>
                          </a:solidFill>
                          <a:effectLst/>
                          <a:latin typeface="等线" panose="02010600030101010101" pitchFamily="2" charset="-122"/>
                          <a:ea typeface="仿宋" panose="02010609060101010101" pitchFamily="49" charset="-122"/>
                          <a:cs typeface="宋体" panose="02010600030101010101" pitchFamily="2" charset="-122"/>
                        </a:rPr>
                        <a:t>联网</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zh-CN" sz="1400" kern="0" dirty="0">
                          <a:solidFill>
                            <a:srgbClr val="000000"/>
                          </a:solidFill>
                          <a:effectLst/>
                          <a:latin typeface="等线" panose="02010600030101010101" pitchFamily="2" charset="-122"/>
                          <a:ea typeface="仿宋" panose="02010609060101010101" pitchFamily="49" charset="-122"/>
                          <a:cs typeface="宋体" panose="02010600030101010101" pitchFamily="2" charset="-122"/>
                        </a:rPr>
                        <a:t>数据同步</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zh-CN" sz="1400" kern="0" dirty="0">
                          <a:solidFill>
                            <a:srgbClr val="000000"/>
                          </a:solidFill>
                          <a:effectLst/>
                          <a:latin typeface="等线" panose="02010600030101010101" pitchFamily="2" charset="-122"/>
                          <a:ea typeface="仿宋" panose="02010609060101010101" pitchFamily="49" charset="-122"/>
                          <a:cs typeface="宋体" panose="02010600030101010101" pitchFamily="2" charset="-122"/>
                        </a:rPr>
                        <a:t>提供标准数据库接口，同步更新医院工作人员、科室</a:t>
                      </a:r>
                      <a:r>
                        <a:rPr lang="zh-CN" sz="1400" kern="0" dirty="0" smtClean="0">
                          <a:solidFill>
                            <a:srgbClr val="000000"/>
                          </a:solidFill>
                          <a:effectLst/>
                          <a:latin typeface="等线" panose="02010600030101010101" pitchFamily="2" charset="-122"/>
                          <a:ea typeface="仿宋" panose="02010609060101010101" pitchFamily="49" charset="-122"/>
                          <a:cs typeface="宋体" panose="02010600030101010101" pitchFamily="2" charset="-122"/>
                        </a:rPr>
                        <a:t>、</a:t>
                      </a:r>
                      <a:r>
                        <a:rPr lang="zh-CN" altLang="en-US" sz="1400" kern="0" dirty="0" smtClean="0">
                          <a:solidFill>
                            <a:srgbClr val="000000"/>
                          </a:solidFill>
                          <a:effectLst/>
                          <a:latin typeface="等线" panose="02010600030101010101" pitchFamily="2" charset="-122"/>
                          <a:ea typeface="仿宋" panose="02010609060101010101" pitchFamily="49" charset="-122"/>
                          <a:cs typeface="宋体" panose="02010600030101010101" pitchFamily="2" charset="-122"/>
                        </a:rPr>
                        <a:t>病区、</a:t>
                      </a:r>
                      <a:r>
                        <a:rPr lang="zh-CN" sz="1400" kern="0" dirty="0" smtClean="0">
                          <a:solidFill>
                            <a:srgbClr val="000000"/>
                          </a:solidFill>
                          <a:effectLst/>
                          <a:latin typeface="等线" panose="02010600030101010101" pitchFamily="2" charset="-122"/>
                          <a:ea typeface="仿宋" panose="02010609060101010101" pitchFamily="49" charset="-122"/>
                          <a:cs typeface="宋体" panose="02010600030101010101" pitchFamily="2" charset="-122"/>
                        </a:rPr>
                        <a:t>计费</a:t>
                      </a:r>
                      <a:r>
                        <a:rPr lang="zh-CN" sz="1400" kern="0" dirty="0">
                          <a:solidFill>
                            <a:srgbClr val="000000"/>
                          </a:solidFill>
                          <a:effectLst/>
                          <a:latin typeface="等线" panose="02010600030101010101" pitchFamily="2" charset="-122"/>
                          <a:ea typeface="仿宋" panose="02010609060101010101" pitchFamily="49" charset="-122"/>
                          <a:cs typeface="宋体" panose="02010600030101010101" pitchFamily="2" charset="-122"/>
                        </a:rPr>
                        <a:t>项目信息。</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1710">
                <a:tc vMerge="1">
                  <a:txBody>
                    <a:bodyPr/>
                    <a:lstStyle/>
                    <a:p>
                      <a:endParaRPr lang="zh-CN"/>
                    </a:p>
                  </a:txBody>
                  <a:tcPr/>
                </a:tc>
                <a:tc>
                  <a:txBody>
                    <a:bodyPr/>
                    <a:lstStyle/>
                    <a:p>
                      <a:pPr algn="l">
                        <a:spcAft>
                          <a:spcPts val="0"/>
                        </a:spcAft>
                      </a:pPr>
                      <a:r>
                        <a:rPr lang="zh-CN" sz="1400" kern="0" dirty="0">
                          <a:solidFill>
                            <a:srgbClr val="000000"/>
                          </a:solidFill>
                          <a:effectLst/>
                          <a:latin typeface="等线" panose="02010600030101010101" pitchFamily="2" charset="-122"/>
                          <a:ea typeface="仿宋" panose="02010609060101010101" pitchFamily="49" charset="-122"/>
                          <a:cs typeface="宋体" panose="02010600030101010101" pitchFamily="2" charset="-122"/>
                        </a:rPr>
                        <a:t>标准页面接口（输血医生站、输血护士站、手麻站）</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zh-CN" sz="1400" kern="0" dirty="0">
                          <a:solidFill>
                            <a:srgbClr val="000000"/>
                          </a:solidFill>
                          <a:effectLst/>
                          <a:latin typeface="等线" panose="02010600030101010101" pitchFamily="2" charset="-122"/>
                          <a:ea typeface="仿宋" panose="02010609060101010101" pitchFamily="49" charset="-122"/>
                          <a:cs typeface="宋体" panose="02010600030101010101" pitchFamily="2" charset="-122"/>
                        </a:rPr>
                        <a:t>支持用血申请代理页方式。</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1710">
                <a:tc vMerge="1">
                  <a:txBody>
                    <a:bodyPr/>
                    <a:lstStyle/>
                    <a:p>
                      <a:endParaRPr lang="zh-CN"/>
                    </a:p>
                  </a:txBody>
                  <a:tcPr/>
                </a:tc>
                <a:tc>
                  <a:txBody>
                    <a:bodyPr/>
                    <a:lstStyle/>
                    <a:p>
                      <a:pPr algn="l">
                        <a:spcAft>
                          <a:spcPts val="0"/>
                        </a:spcAft>
                      </a:pPr>
                      <a:r>
                        <a:rPr lang="zh-CN" sz="1400" kern="0" dirty="0">
                          <a:solidFill>
                            <a:srgbClr val="000000"/>
                          </a:solidFill>
                          <a:effectLst/>
                          <a:latin typeface="等线" panose="02010600030101010101" pitchFamily="2" charset="-122"/>
                          <a:ea typeface="仿宋" panose="02010609060101010101" pitchFamily="49" charset="-122"/>
                          <a:cs typeface="宋体" panose="02010600030101010101" pitchFamily="2" charset="-122"/>
                        </a:rPr>
                        <a:t>患者信息</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zh-CN" sz="1400" kern="0">
                          <a:solidFill>
                            <a:srgbClr val="000000"/>
                          </a:solidFill>
                          <a:effectLst/>
                          <a:latin typeface="等线" panose="02010600030101010101" pitchFamily="2" charset="-122"/>
                          <a:ea typeface="仿宋" panose="02010609060101010101" pitchFamily="49" charset="-122"/>
                          <a:cs typeface="宋体" panose="02010600030101010101" pitchFamily="2" charset="-122"/>
                        </a:rPr>
                        <a:t>用血申请时自动提取患者信息，无需工作人员手工录入。</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1710">
                <a:tc vMerge="1">
                  <a:txBody>
                    <a:bodyPr/>
                    <a:lstStyle/>
                    <a:p>
                      <a:endParaRPr lang="zh-CN"/>
                    </a:p>
                  </a:txBody>
                  <a:tcPr/>
                </a:tc>
                <a:tc>
                  <a:txBody>
                    <a:bodyPr/>
                    <a:lstStyle/>
                    <a:p>
                      <a:pPr algn="l">
                        <a:spcAft>
                          <a:spcPts val="0"/>
                        </a:spcAft>
                      </a:pPr>
                      <a:r>
                        <a:rPr lang="zh-CN" sz="1400" kern="0">
                          <a:solidFill>
                            <a:srgbClr val="000000"/>
                          </a:solidFill>
                          <a:effectLst/>
                          <a:latin typeface="等线" panose="02010600030101010101" pitchFamily="2" charset="-122"/>
                          <a:ea typeface="仿宋" panose="02010609060101010101" pitchFamily="49" charset="-122"/>
                          <a:cs typeface="宋体" panose="02010600030101010101" pitchFamily="2" charset="-122"/>
                        </a:rPr>
                        <a:t>医嘱回传</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zh-CN" sz="1400" kern="0" dirty="0">
                          <a:solidFill>
                            <a:srgbClr val="000000"/>
                          </a:solidFill>
                          <a:effectLst/>
                          <a:latin typeface="等线" panose="02010600030101010101" pitchFamily="2" charset="-122"/>
                          <a:ea typeface="仿宋" panose="02010609060101010101" pitchFamily="49" charset="-122"/>
                          <a:cs typeface="宋体" panose="02010600030101010101" pitchFamily="2" charset="-122"/>
                        </a:rPr>
                        <a:t>用血申请保存时，自动生成医嘱记录并同步</a:t>
                      </a:r>
                      <a:r>
                        <a:rPr lang="en-US" sz="1400" kern="0" dirty="0">
                          <a:solidFill>
                            <a:srgbClr val="000000"/>
                          </a:solidFill>
                          <a:effectLst/>
                          <a:latin typeface="等线" panose="02010600030101010101" pitchFamily="2" charset="-122"/>
                          <a:ea typeface="仿宋" panose="02010609060101010101" pitchFamily="49" charset="-122"/>
                          <a:cs typeface="宋体" panose="02010600030101010101" pitchFamily="2" charset="-122"/>
                        </a:rPr>
                        <a:t>HIS</a:t>
                      </a:r>
                      <a:r>
                        <a:rPr lang="zh-CN" sz="1400" kern="0" dirty="0">
                          <a:solidFill>
                            <a:srgbClr val="000000"/>
                          </a:solidFill>
                          <a:effectLst/>
                          <a:latin typeface="等线" panose="02010600030101010101" pitchFamily="2" charset="-122"/>
                          <a:ea typeface="仿宋" panose="02010609060101010101" pitchFamily="49" charset="-122"/>
                          <a:cs typeface="宋体" panose="02010600030101010101" pitchFamily="2" charset="-122"/>
                        </a:rPr>
                        <a:t>系统。</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572565">
                <a:tc vMerge="1">
                  <a:txBody>
                    <a:bodyPr/>
                    <a:lstStyle/>
                    <a:p>
                      <a:endParaRPr lang="zh-CN"/>
                    </a:p>
                  </a:txBody>
                  <a:tcPr/>
                </a:tc>
                <a:tc>
                  <a:txBody>
                    <a:bodyPr/>
                    <a:lstStyle/>
                    <a:p>
                      <a:pPr algn="l">
                        <a:spcAft>
                          <a:spcPts val="0"/>
                        </a:spcAft>
                      </a:pPr>
                      <a:r>
                        <a:rPr lang="zh-CN" sz="1400" kern="0" dirty="0">
                          <a:solidFill>
                            <a:srgbClr val="000000"/>
                          </a:solidFill>
                          <a:effectLst/>
                          <a:latin typeface="等线" panose="02010600030101010101" pitchFamily="2" charset="-122"/>
                          <a:ea typeface="仿宋" panose="02010609060101010101" pitchFamily="49" charset="-122"/>
                          <a:cs typeface="宋体" panose="02010600030101010101" pitchFamily="2" charset="-122"/>
                        </a:rPr>
                        <a:t>费用信息回传</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zh-CN" sz="1400" kern="0" dirty="0">
                          <a:solidFill>
                            <a:srgbClr val="000000"/>
                          </a:solidFill>
                          <a:effectLst/>
                          <a:latin typeface="等线" panose="02010600030101010101" pitchFamily="2" charset="-122"/>
                          <a:ea typeface="仿宋" panose="02010609060101010101" pitchFamily="49" charset="-122"/>
                          <a:cs typeface="宋体" panose="02010600030101010101" pitchFamily="2" charset="-122"/>
                        </a:rPr>
                        <a:t>输血科产生的费用信息同步</a:t>
                      </a:r>
                      <a:r>
                        <a:rPr lang="en-US" sz="1400" kern="0" dirty="0">
                          <a:solidFill>
                            <a:srgbClr val="000000"/>
                          </a:solidFill>
                          <a:effectLst/>
                          <a:latin typeface="等线" panose="02010600030101010101" pitchFamily="2" charset="-122"/>
                          <a:ea typeface="仿宋" panose="02010609060101010101" pitchFamily="49" charset="-122"/>
                          <a:cs typeface="宋体" panose="02010600030101010101" pitchFamily="2" charset="-122"/>
                        </a:rPr>
                        <a:t>HIS</a:t>
                      </a:r>
                      <a:r>
                        <a:rPr lang="zh-CN" sz="1400" kern="0" dirty="0">
                          <a:solidFill>
                            <a:srgbClr val="000000"/>
                          </a:solidFill>
                          <a:effectLst/>
                          <a:latin typeface="等线" panose="02010600030101010101" pitchFamily="2" charset="-122"/>
                          <a:ea typeface="仿宋" panose="02010609060101010101" pitchFamily="49" charset="-122"/>
                          <a:cs typeface="宋体" panose="02010600030101010101" pitchFamily="2" charset="-122"/>
                        </a:rPr>
                        <a:t>系统，包括：检验费、配血费、血费等。</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09115">
                <a:tc vMerge="1">
                  <a:txBody>
                    <a:bodyPr/>
                    <a:lstStyle/>
                    <a:p>
                      <a:endParaRPr lang="zh-CN"/>
                    </a:p>
                  </a:txBody>
                  <a:tcPr/>
                </a:tc>
                <a:tc>
                  <a:txBody>
                    <a:bodyPr/>
                    <a:lstStyle/>
                    <a:p>
                      <a:pPr algn="l">
                        <a:spcAft>
                          <a:spcPts val="0"/>
                        </a:spcAft>
                      </a:pPr>
                      <a:r>
                        <a:rPr lang="zh-CN" sz="1400" kern="0" dirty="0">
                          <a:solidFill>
                            <a:srgbClr val="000000"/>
                          </a:solidFill>
                          <a:effectLst/>
                          <a:latin typeface="等线" panose="02010600030101010101" pitchFamily="2" charset="-122"/>
                          <a:ea typeface="仿宋" panose="02010609060101010101" pitchFamily="49" charset="-122"/>
                          <a:cs typeface="宋体" panose="02010600030101010101" pitchFamily="2" charset="-122"/>
                        </a:rPr>
                        <a:t>配发血</a:t>
                      </a:r>
                      <a:r>
                        <a:rPr lang="zh-CN" sz="1400" kern="0" dirty="0" smtClean="0">
                          <a:solidFill>
                            <a:srgbClr val="000000"/>
                          </a:solidFill>
                          <a:effectLst/>
                          <a:latin typeface="等线" panose="02010600030101010101" pitchFamily="2" charset="-122"/>
                          <a:ea typeface="仿宋" panose="02010609060101010101" pitchFamily="49" charset="-122"/>
                          <a:cs typeface="宋体" panose="02010600030101010101" pitchFamily="2" charset="-122"/>
                        </a:rPr>
                        <a:t>提醒</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zh-CN" sz="1400" kern="0">
                          <a:solidFill>
                            <a:srgbClr val="000000"/>
                          </a:solidFill>
                          <a:effectLst/>
                          <a:latin typeface="等线" panose="02010600030101010101" pitchFamily="2" charset="-122"/>
                          <a:ea typeface="仿宋" panose="02010609060101010101" pitchFamily="49" charset="-122"/>
                          <a:cs typeface="宋体" panose="02010600030101010101" pitchFamily="2" charset="-122"/>
                        </a:rPr>
                        <a:t>配、发血完成时即时反馈用血申请单完成情况，减少输血科与临床科室的沟通工作量。</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60000">
                <a:tc vMerge="1">
                  <a:txBody>
                    <a:bodyPr/>
                    <a:lstStyle/>
                    <a:p>
                      <a:endParaRPr lang="zh-CN"/>
                    </a:p>
                  </a:txBody>
                  <a:tcPr/>
                </a:tc>
                <a:tc>
                  <a:txBody>
                    <a:bodyPr/>
                    <a:lstStyle/>
                    <a:p>
                      <a:pPr algn="l">
                        <a:spcAft>
                          <a:spcPts val="0"/>
                        </a:spcAft>
                      </a:pPr>
                      <a:r>
                        <a:rPr lang="zh-CN" sz="1400" kern="0">
                          <a:solidFill>
                            <a:srgbClr val="000000"/>
                          </a:solidFill>
                          <a:effectLst/>
                          <a:latin typeface="等线" panose="02010600030101010101" pitchFamily="2" charset="-122"/>
                          <a:ea typeface="仿宋" panose="02010609060101010101" pitchFamily="49" charset="-122"/>
                          <a:cs typeface="宋体" panose="02010600030101010101" pitchFamily="2" charset="-122"/>
                        </a:rPr>
                        <a:t>血液库存共享</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zh-CN" sz="1400" kern="0">
                          <a:solidFill>
                            <a:srgbClr val="000000"/>
                          </a:solidFill>
                          <a:effectLst/>
                          <a:latin typeface="等线" panose="02010600030101010101" pitchFamily="2" charset="-122"/>
                          <a:ea typeface="仿宋" panose="02010609060101010101" pitchFamily="49" charset="-122"/>
                          <a:cs typeface="宋体" panose="02010600030101010101" pitchFamily="2" charset="-122"/>
                        </a:rPr>
                        <a:t>实现血库信息全院共享。支持共享品种和共享内容的个性设置。</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381710">
                <a:tc vMerge="1">
                  <a:txBody>
                    <a:bodyPr/>
                    <a:lstStyle/>
                    <a:p>
                      <a:endParaRPr lang="zh-CN"/>
                    </a:p>
                  </a:txBody>
                  <a:tcPr/>
                </a:tc>
                <a:tc>
                  <a:txBody>
                    <a:bodyPr/>
                    <a:lstStyle/>
                    <a:p>
                      <a:pPr algn="l">
                        <a:spcAft>
                          <a:spcPts val="0"/>
                        </a:spcAft>
                      </a:pPr>
                      <a:r>
                        <a:rPr lang="zh-CN" sz="1400" kern="0" dirty="0">
                          <a:solidFill>
                            <a:srgbClr val="000000"/>
                          </a:solidFill>
                          <a:effectLst/>
                          <a:latin typeface="等线" panose="02010600030101010101" pitchFamily="2" charset="-122"/>
                          <a:ea typeface="仿宋" panose="02010609060101010101" pitchFamily="49" charset="-122"/>
                          <a:cs typeface="宋体" panose="02010600030101010101" pitchFamily="2" charset="-122"/>
                        </a:rPr>
                        <a:t>移动护理</a:t>
                      </a:r>
                      <a:r>
                        <a:rPr lang="zh-CN" sz="1400" kern="0" dirty="0" smtClean="0">
                          <a:solidFill>
                            <a:srgbClr val="000000"/>
                          </a:solidFill>
                          <a:effectLst/>
                          <a:latin typeface="等线" panose="02010600030101010101" pitchFamily="2" charset="-122"/>
                          <a:ea typeface="仿宋" panose="02010609060101010101" pitchFamily="49" charset="-122"/>
                          <a:cs typeface="宋体" panose="02010600030101010101" pitchFamily="2" charset="-122"/>
                        </a:rPr>
                        <a:t>系统</a:t>
                      </a:r>
                      <a:r>
                        <a:rPr lang="zh-CN" altLang="en-US" sz="1400" kern="0" dirty="0" smtClean="0">
                          <a:solidFill>
                            <a:srgbClr val="000000"/>
                          </a:solidFill>
                          <a:effectLst/>
                          <a:latin typeface="等线" panose="02010600030101010101" pitchFamily="2" charset="-122"/>
                          <a:ea typeface="仿宋" panose="02010609060101010101" pitchFamily="49" charset="-122"/>
                          <a:cs typeface="宋体" panose="02010600030101010101" pitchFamily="2" charset="-122"/>
                        </a:rPr>
                        <a:t>（可选）</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zh-CN" sz="1400" kern="0">
                          <a:solidFill>
                            <a:srgbClr val="000000"/>
                          </a:solidFill>
                          <a:effectLst/>
                          <a:latin typeface="等线" panose="02010600030101010101" pitchFamily="2" charset="-122"/>
                          <a:ea typeface="仿宋" panose="02010609060101010101" pitchFamily="49" charset="-122"/>
                          <a:cs typeface="宋体" panose="02010600030101010101" pitchFamily="2" charset="-122"/>
                        </a:rPr>
                        <a:t>实现护士床旁输血业务数据对接。</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410290">
                <a:tc vMerge="1">
                  <a:txBody>
                    <a:bodyPr/>
                    <a:lstStyle/>
                    <a:p>
                      <a:endParaRPr lang="zh-CN"/>
                    </a:p>
                  </a:txBody>
                  <a:tcPr/>
                </a:tc>
                <a:tc>
                  <a:txBody>
                    <a:bodyPr/>
                    <a:lstStyle/>
                    <a:p>
                      <a:pPr algn="l">
                        <a:spcAft>
                          <a:spcPts val="0"/>
                        </a:spcAft>
                      </a:pPr>
                      <a:r>
                        <a:rPr lang="zh-CN" sz="1400" kern="0" dirty="0">
                          <a:solidFill>
                            <a:srgbClr val="000000"/>
                          </a:solidFill>
                          <a:effectLst/>
                          <a:latin typeface="等线" panose="02010600030101010101" pitchFamily="2" charset="-122"/>
                          <a:ea typeface="仿宋" panose="02010609060101010101" pitchFamily="49" charset="-122"/>
                          <a:cs typeface="宋体" panose="02010600030101010101" pitchFamily="2" charset="-122"/>
                        </a:rPr>
                        <a:t>电子病历</a:t>
                      </a:r>
                      <a:r>
                        <a:rPr lang="zh-CN" sz="1400" kern="0" dirty="0" smtClean="0">
                          <a:solidFill>
                            <a:srgbClr val="000000"/>
                          </a:solidFill>
                          <a:effectLst/>
                          <a:latin typeface="等线" panose="02010600030101010101" pitchFamily="2" charset="-122"/>
                          <a:ea typeface="仿宋" panose="02010609060101010101" pitchFamily="49" charset="-122"/>
                          <a:cs typeface="宋体" panose="02010600030101010101" pitchFamily="2" charset="-122"/>
                        </a:rPr>
                        <a:t>系统</a:t>
                      </a:r>
                      <a:r>
                        <a:rPr lang="zh-CN" altLang="en-US" sz="1400" kern="0" dirty="0" smtClean="0">
                          <a:solidFill>
                            <a:srgbClr val="000000"/>
                          </a:solidFill>
                          <a:effectLst/>
                          <a:latin typeface="等线" panose="02010600030101010101" pitchFamily="2" charset="-122"/>
                          <a:ea typeface="仿宋" panose="02010609060101010101" pitchFamily="49" charset="-122"/>
                          <a:cs typeface="宋体" panose="02010600030101010101" pitchFamily="2" charset="-122"/>
                        </a:rPr>
                        <a:t>（可选）</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zh-CN" sz="1400" kern="0" dirty="0">
                          <a:solidFill>
                            <a:srgbClr val="000000"/>
                          </a:solidFill>
                          <a:effectLst/>
                          <a:latin typeface="等线" panose="02010600030101010101" pitchFamily="2" charset="-122"/>
                          <a:ea typeface="仿宋" panose="02010609060101010101" pitchFamily="49" charset="-122"/>
                          <a:cs typeface="宋体" panose="02010600030101010101" pitchFamily="2" charset="-122"/>
                        </a:rPr>
                        <a:t>与电子病历系统对接，共享输血业务数据。</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55946" marR="559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6" name="表格 5"/>
          <p:cNvGraphicFramePr>
            <a:graphicFrameLocks noGrp="1"/>
          </p:cNvGraphicFramePr>
          <p:nvPr/>
        </p:nvGraphicFramePr>
        <p:xfrm>
          <a:off x="552000" y="5877000"/>
          <a:ext cx="11231999" cy="426720"/>
        </p:xfrm>
        <a:graphic>
          <a:graphicData uri="http://schemas.openxmlformats.org/drawingml/2006/table">
            <a:tbl>
              <a:tblPr firstRow="1" firstCol="1" bandRow="1"/>
              <a:tblGrid>
                <a:gridCol w="1296000"/>
                <a:gridCol w="4968000"/>
                <a:gridCol w="4967999"/>
              </a:tblGrid>
              <a:tr h="379270">
                <a:tc>
                  <a:txBody>
                    <a:bodyPr/>
                    <a:lstStyle/>
                    <a:p>
                      <a:pPr algn="ctr">
                        <a:spcAft>
                          <a:spcPts val="0"/>
                        </a:spcAft>
                      </a:pPr>
                      <a:r>
                        <a:rPr lang="zh-CN" altLang="en-US" sz="1400" kern="0" dirty="0" smtClean="0">
                          <a:solidFill>
                            <a:srgbClr val="000000"/>
                          </a:solidFill>
                          <a:effectLst/>
                          <a:latin typeface="仿宋" panose="02010609060101010101" pitchFamily="49" charset="-122"/>
                          <a:ea typeface="等线" panose="02010600030101010101" pitchFamily="2" charset="-122"/>
                          <a:cs typeface="宋体" panose="02010600030101010101" pitchFamily="2" charset="-122"/>
                        </a:rPr>
                        <a:t>医院</a:t>
                      </a:r>
                      <a:r>
                        <a:rPr lang="en-US" sz="1400" kern="0" dirty="0" smtClean="0">
                          <a:solidFill>
                            <a:srgbClr val="000000"/>
                          </a:solidFill>
                          <a:effectLst/>
                          <a:latin typeface="仿宋" panose="02010609060101010101" pitchFamily="49" charset="-122"/>
                          <a:ea typeface="等线" panose="02010600030101010101" pitchFamily="2" charset="-122"/>
                          <a:cs typeface="宋体" panose="02010600030101010101" pitchFamily="2" charset="-122"/>
                        </a:rPr>
                        <a:t>LIS</a:t>
                      </a:r>
                      <a:r>
                        <a:rPr lang="zh-CN" sz="1400" kern="0" dirty="0">
                          <a:solidFill>
                            <a:srgbClr val="000000"/>
                          </a:solidFill>
                          <a:effectLst/>
                          <a:latin typeface="等线" panose="02010600030101010101" pitchFamily="2" charset="-122"/>
                          <a:ea typeface="仿宋" panose="02010609060101010101" pitchFamily="49" charset="-122"/>
                          <a:cs typeface="宋体" panose="02010600030101010101" pitchFamily="2" charset="-122"/>
                        </a:rPr>
                        <a:t>联网</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zh-CN" sz="1400" kern="0" dirty="0">
                          <a:solidFill>
                            <a:srgbClr val="000000"/>
                          </a:solidFill>
                          <a:effectLst/>
                          <a:latin typeface="等线" panose="02010600030101010101" pitchFamily="2" charset="-122"/>
                          <a:ea typeface="仿宋" panose="02010609060101010101" pitchFamily="49" charset="-122"/>
                          <a:cs typeface="宋体" panose="02010600030101010101" pitchFamily="2" charset="-122"/>
                        </a:rPr>
                        <a:t>检测信息</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zh-CN" sz="1400" kern="0" dirty="0">
                          <a:solidFill>
                            <a:srgbClr val="000000"/>
                          </a:solidFill>
                          <a:effectLst/>
                          <a:latin typeface="等线" panose="02010600030101010101" pitchFamily="2" charset="-122"/>
                          <a:ea typeface="仿宋" panose="02010609060101010101" pitchFamily="49" charset="-122"/>
                          <a:cs typeface="宋体" panose="02010600030101010101" pitchFamily="2" charset="-122"/>
                        </a:rPr>
                        <a:t>用血申请保存时，自动提取患者检测信息，无需工作人员手工录入，系统根据检测结果给予相关提醒和警示信息。</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16"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45"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CxnSpPr/>
          <p:nvPr/>
        </p:nvCxnSpPr>
        <p:spPr>
          <a:xfrm>
            <a:off x="4296000" y="987888"/>
            <a:ext cx="3600000" cy="0"/>
          </a:xfrm>
          <a:prstGeom prst="line">
            <a:avLst/>
          </a:prstGeom>
          <a:ln w="38100">
            <a:solidFill>
              <a:srgbClr val="19B49B"/>
            </a:solidFill>
          </a:ln>
        </p:spPr>
        <p:style>
          <a:lnRef idx="1">
            <a:schemeClr val="accent1"/>
          </a:lnRef>
          <a:fillRef idx="0">
            <a:schemeClr val="accent1"/>
          </a:fillRef>
          <a:effectRef idx="0">
            <a:schemeClr val="accent1"/>
          </a:effectRef>
          <a:fontRef idx="minor">
            <a:schemeClr val="tx1"/>
          </a:fontRef>
        </p:style>
      </p:cxnSp>
      <p:sp>
        <p:nvSpPr>
          <p:cNvPr id="29" name="TextBox 41"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3864473" y="261000"/>
            <a:ext cx="4463081" cy="646331"/>
          </a:xfrm>
          <a:prstGeom prst="rect">
            <a:avLst/>
          </a:prstGeom>
          <a:noFill/>
        </p:spPr>
        <p:txBody>
          <a:bodyPr wrap="none" rtlCol="0">
            <a:spAutoFit/>
          </a:bodyPr>
          <a:lstStyle/>
          <a:p>
            <a:pPr marR="0" indent="0" algn="ctr" defTabSz="914400" fontAlgn="auto">
              <a:lnSpc>
                <a:spcPct val="100000"/>
              </a:lnSpc>
              <a:spcBef>
                <a:spcPts val="0"/>
              </a:spcBef>
              <a:spcAft>
                <a:spcPts val="0"/>
              </a:spcAft>
              <a:buClrTx/>
              <a:buSzTx/>
              <a:buFontTx/>
              <a:buNone/>
              <a:defRPr/>
            </a:pPr>
            <a:r>
              <a:rPr lang="en-US" altLang="zh-CN" sz="3600" dirty="0" smtClean="0">
                <a:cs typeface="+mn-ea"/>
                <a:sym typeface="+mn-lt"/>
              </a:rPr>
              <a:t>3.3</a:t>
            </a:r>
            <a:r>
              <a:rPr kumimoji="0" lang="zh-CN" altLang="en-US" sz="3600" b="0" i="0" kern="1200" cap="none" spc="0" normalizeH="0" baseline="0" noProof="0" dirty="0" smtClean="0">
                <a:cs typeface="+mn-ea"/>
                <a:sym typeface="+mn-lt"/>
              </a:rPr>
              <a:t>信息共享交互设计</a:t>
            </a:r>
            <a:endParaRPr kumimoji="0" lang="zh-CN" altLang="en-US" sz="3600" b="0" i="0" kern="1200" cap="none" spc="0" normalizeH="0" baseline="0" noProof="0" dirty="0">
              <a:cs typeface="+mn-ea"/>
              <a:sym typeface="+mn-lt"/>
            </a:endParaRPr>
          </a:p>
        </p:txBody>
      </p:sp>
      <p:sp>
        <p:nvSpPr>
          <p:cNvPr id="4" name="文本框 3"/>
          <p:cNvSpPr txBox="1"/>
          <p:nvPr/>
        </p:nvSpPr>
        <p:spPr>
          <a:xfrm>
            <a:off x="408000" y="1403668"/>
            <a:ext cx="5995552" cy="646331"/>
          </a:xfrm>
          <a:prstGeom prst="rect">
            <a:avLst/>
          </a:prstGeom>
          <a:noFill/>
        </p:spPr>
        <p:txBody>
          <a:bodyPr wrap="none" rtlCol="0">
            <a:spAutoFit/>
          </a:bodyPr>
          <a:lstStyle/>
          <a:p>
            <a:r>
              <a:rPr lang="en-US" altLang="zh-CN" dirty="0" smtClean="0"/>
              <a:t>3.3.3</a:t>
            </a:r>
            <a:r>
              <a:rPr lang="zh-CN" altLang="en-US" dirty="0" smtClean="0"/>
              <a:t>、</a:t>
            </a:r>
            <a:r>
              <a:rPr lang="zh-CN" altLang="zh-CN" b="1" dirty="0"/>
              <a:t>医院合理用血管理系统与血站采供血系统信息交互</a:t>
            </a:r>
          </a:p>
          <a:p>
            <a:endParaRPr lang="zh-CN" altLang="zh-CN" b="1" dirty="0"/>
          </a:p>
        </p:txBody>
      </p:sp>
      <p:graphicFrame>
        <p:nvGraphicFramePr>
          <p:cNvPr id="6" name="表格 5"/>
          <p:cNvGraphicFramePr>
            <a:graphicFrameLocks noGrp="1"/>
          </p:cNvGraphicFramePr>
          <p:nvPr/>
        </p:nvGraphicFramePr>
        <p:xfrm>
          <a:off x="407997" y="1989000"/>
          <a:ext cx="10944002" cy="3744000"/>
        </p:xfrm>
        <a:graphic>
          <a:graphicData uri="http://schemas.openxmlformats.org/drawingml/2006/table">
            <a:tbl>
              <a:tblPr firstRow="1" firstCol="1" bandRow="1"/>
              <a:tblGrid>
                <a:gridCol w="1760880"/>
                <a:gridCol w="4591561"/>
                <a:gridCol w="4591561"/>
              </a:tblGrid>
              <a:tr h="864000">
                <a:tc rowSpan="5">
                  <a:txBody>
                    <a:bodyPr/>
                    <a:lstStyle/>
                    <a:p>
                      <a:pPr algn="ctr">
                        <a:spcAft>
                          <a:spcPts val="0"/>
                        </a:spcAft>
                      </a:pPr>
                      <a:r>
                        <a:rPr lang="zh-CN" sz="1600" kern="0" dirty="0">
                          <a:solidFill>
                            <a:srgbClr val="000000"/>
                          </a:solidFill>
                          <a:effectLst/>
                          <a:latin typeface="等线" panose="02010600030101010101" pitchFamily="2" charset="-122"/>
                          <a:ea typeface="仿宋" panose="02010609060101010101" pitchFamily="49" charset="-122"/>
                          <a:cs typeface="宋体" panose="02010600030101010101" pitchFamily="2" charset="-122"/>
                        </a:rPr>
                        <a:t>血站联网</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spcAft>
                          <a:spcPts val="0"/>
                        </a:spcAft>
                      </a:pPr>
                      <a:r>
                        <a:rPr lang="zh-CN" sz="1600" kern="0" dirty="0">
                          <a:solidFill>
                            <a:srgbClr val="000000"/>
                          </a:solidFill>
                          <a:effectLst/>
                          <a:latin typeface="等线" panose="02010600030101010101" pitchFamily="2" charset="-122"/>
                          <a:ea typeface="仿宋" panose="02010609060101010101" pitchFamily="49" charset="-122"/>
                          <a:cs typeface="宋体" panose="02010600030101010101" pitchFamily="2" charset="-122"/>
                        </a:rPr>
                        <a:t>血液信息交互</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zh-CN" sz="1600" kern="0" dirty="0">
                          <a:solidFill>
                            <a:srgbClr val="000000"/>
                          </a:solidFill>
                          <a:effectLst/>
                          <a:latin typeface="等线" panose="02010600030101010101" pitchFamily="2" charset="-122"/>
                          <a:ea typeface="仿宋" panose="02010609060101010101" pitchFamily="49" charset="-122"/>
                          <a:cs typeface="宋体" panose="02010600030101010101" pitchFamily="2" charset="-122"/>
                        </a:rPr>
                        <a:t>自动获取供血结构的供血信息。医院联网订血，订血确认，血液联网入库。</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56000">
                <a:tc vMerge="1">
                  <a:txBody>
                    <a:bodyPr/>
                    <a:lstStyle/>
                    <a:p>
                      <a:endParaRPr lang="zh-CN"/>
                    </a:p>
                  </a:txBody>
                  <a:tcPr/>
                </a:tc>
                <a:tc>
                  <a:txBody>
                    <a:bodyPr/>
                    <a:lstStyle/>
                    <a:p>
                      <a:pPr algn="l">
                        <a:spcAft>
                          <a:spcPts val="0"/>
                        </a:spcAft>
                      </a:pPr>
                      <a:r>
                        <a:rPr lang="zh-CN" sz="1600" kern="0" dirty="0">
                          <a:solidFill>
                            <a:srgbClr val="000000"/>
                          </a:solidFill>
                          <a:effectLst/>
                          <a:latin typeface="等线" panose="02010600030101010101" pitchFamily="2" charset="-122"/>
                          <a:ea typeface="仿宋" panose="02010609060101010101" pitchFamily="49" charset="-122"/>
                          <a:cs typeface="宋体" panose="02010600030101010101" pitchFamily="2" charset="-122"/>
                        </a:rPr>
                        <a:t>用血信息同步</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zh-CN" sz="1600" kern="0" dirty="0">
                          <a:solidFill>
                            <a:srgbClr val="000000"/>
                          </a:solidFill>
                          <a:effectLst/>
                          <a:latin typeface="等线" panose="02010600030101010101" pitchFamily="2" charset="-122"/>
                          <a:ea typeface="仿宋" panose="02010609060101010101" pitchFamily="49" charset="-122"/>
                          <a:cs typeface="宋体" panose="02010600030101010101" pitchFamily="2" charset="-122"/>
                        </a:rPr>
                        <a:t>医院患者用血信息同步到血站信息系统。（服务计划）</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612000">
                <a:tc vMerge="1">
                  <a:txBody>
                    <a:bodyPr/>
                    <a:lstStyle/>
                    <a:p>
                      <a:endParaRPr lang="zh-CN"/>
                    </a:p>
                  </a:txBody>
                  <a:tcPr/>
                </a:tc>
                <a:tc>
                  <a:txBody>
                    <a:bodyPr/>
                    <a:lstStyle/>
                    <a:p>
                      <a:pPr algn="l">
                        <a:spcAft>
                          <a:spcPts val="0"/>
                        </a:spcAft>
                      </a:pPr>
                      <a:r>
                        <a:rPr lang="zh-CN" sz="1600" kern="0" dirty="0">
                          <a:solidFill>
                            <a:srgbClr val="000000"/>
                          </a:solidFill>
                          <a:effectLst/>
                          <a:latin typeface="等线" panose="02010600030101010101" pitchFamily="2" charset="-122"/>
                          <a:ea typeface="仿宋" panose="02010609060101010101" pitchFamily="49" charset="-122"/>
                          <a:cs typeface="宋体" panose="02010600030101010101" pitchFamily="2" charset="-122"/>
                        </a:rPr>
                        <a:t>疑难配血联网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zh-CN" sz="1600" kern="0" dirty="0">
                          <a:solidFill>
                            <a:srgbClr val="000000"/>
                          </a:solidFill>
                          <a:effectLst/>
                          <a:latin typeface="等线" panose="02010600030101010101" pitchFamily="2" charset="-122"/>
                          <a:ea typeface="仿宋" panose="02010609060101010101" pitchFamily="49" charset="-122"/>
                          <a:cs typeface="宋体" panose="02010600030101010101" pitchFamily="2" charset="-122"/>
                        </a:rPr>
                        <a:t>实现疑难配血报告的血站联网。</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56000">
                <a:tc vMerge="1">
                  <a:txBody>
                    <a:bodyPr/>
                    <a:lstStyle/>
                    <a:p>
                      <a:endParaRPr lang="zh-CN"/>
                    </a:p>
                  </a:txBody>
                  <a:tcPr/>
                </a:tc>
                <a:tc>
                  <a:txBody>
                    <a:bodyPr/>
                    <a:lstStyle/>
                    <a:p>
                      <a:pPr algn="l">
                        <a:spcAft>
                          <a:spcPts val="0"/>
                        </a:spcAft>
                      </a:pPr>
                      <a:r>
                        <a:rPr lang="zh-CN" sz="1600" kern="0" dirty="0">
                          <a:solidFill>
                            <a:srgbClr val="000000"/>
                          </a:solidFill>
                          <a:effectLst/>
                          <a:latin typeface="等线" panose="02010600030101010101" pitchFamily="2" charset="-122"/>
                          <a:ea typeface="仿宋" panose="02010609060101010101" pitchFamily="49" charset="-122"/>
                          <a:cs typeface="宋体" panose="02010600030101010101" pitchFamily="2" charset="-122"/>
                        </a:rPr>
                        <a:t>输血反应联网</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zh-CN" sz="1600" kern="0" dirty="0">
                          <a:solidFill>
                            <a:srgbClr val="000000"/>
                          </a:solidFill>
                          <a:effectLst/>
                          <a:latin typeface="等线" panose="02010600030101010101" pitchFamily="2" charset="-122"/>
                          <a:ea typeface="仿宋" panose="02010609060101010101" pitchFamily="49" charset="-122"/>
                          <a:cs typeface="宋体" panose="02010600030101010101" pitchFamily="2" charset="-122"/>
                        </a:rPr>
                        <a:t>实现输血反应信息同步到血站等机构的功能。</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756000">
                <a:tc vMerge="1">
                  <a:txBody>
                    <a:bodyPr/>
                    <a:lstStyle/>
                    <a:p>
                      <a:endParaRPr lang="zh-CN"/>
                    </a:p>
                  </a:txBody>
                  <a:tcPr/>
                </a:tc>
                <a:tc>
                  <a:txBody>
                    <a:bodyPr/>
                    <a:lstStyle/>
                    <a:p>
                      <a:pPr algn="l">
                        <a:spcAft>
                          <a:spcPts val="0"/>
                        </a:spcAft>
                      </a:pPr>
                      <a:r>
                        <a:rPr lang="zh-CN" sz="1600" kern="0" dirty="0">
                          <a:solidFill>
                            <a:srgbClr val="000000"/>
                          </a:solidFill>
                          <a:effectLst/>
                          <a:latin typeface="等线" panose="02010600030101010101" pitchFamily="2" charset="-122"/>
                          <a:ea typeface="仿宋" panose="02010609060101010101" pitchFamily="49" charset="-122"/>
                          <a:cs typeface="宋体" panose="02010600030101010101" pitchFamily="2" charset="-122"/>
                        </a:rPr>
                        <a:t>血液库存共享</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a:spcAft>
                          <a:spcPts val="0"/>
                        </a:spcAft>
                      </a:pPr>
                      <a:r>
                        <a:rPr lang="zh-CN" sz="1600" kern="0" dirty="0">
                          <a:solidFill>
                            <a:srgbClr val="000000"/>
                          </a:solidFill>
                          <a:effectLst/>
                          <a:latin typeface="等线" panose="02010600030101010101" pitchFamily="2" charset="-122"/>
                          <a:ea typeface="仿宋" panose="02010609060101010101" pitchFamily="49" charset="-122"/>
                          <a:cs typeface="宋体" panose="02010600030101010101" pitchFamily="2" charset="-122"/>
                        </a:rPr>
                        <a:t>实现医院血液库存信息同步到血站。（服务计划）</a:t>
                      </a:r>
                      <a:endParaRPr lang="zh-CN" sz="16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p:nvPr/>
        </p:nvSpPr>
        <p:spPr>
          <a:xfrm>
            <a:off x="359410" y="697230"/>
            <a:ext cx="11473180" cy="5800725"/>
          </a:xfrm>
          <a:prstGeom prst="rect">
            <a:avLst/>
          </a:prstGeom>
          <a:solidFill>
            <a:schemeClr val="bg1">
              <a:alpha val="0"/>
            </a:schemeClr>
          </a:solidFill>
          <a:ln w="38100">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TextBox 11"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4355779" y="3417703"/>
            <a:ext cx="3480441" cy="584775"/>
          </a:xfrm>
          <a:prstGeom prst="rect">
            <a:avLst/>
          </a:prstGeom>
          <a:noFill/>
        </p:spPr>
        <p:txBody>
          <a:bodyPr wrap="none" rtlCol="0">
            <a:spAutoFit/>
          </a:bodyPr>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ctr"/>
            <a:r>
              <a:rPr lang="zh-CN" altLang="en-US" sz="3200" b="1" dirty="0" smtClean="0">
                <a:solidFill>
                  <a:schemeClr val="bg1">
                    <a:lumMod val="50000"/>
                  </a:schemeClr>
                </a:solidFill>
                <a:cs typeface="+mn-ea"/>
                <a:sym typeface="+mn-lt"/>
              </a:rPr>
              <a:t>应用系统功能设计</a:t>
            </a:r>
            <a:endParaRPr lang="zh-CN" altLang="id-ID" sz="3200" b="1" dirty="0">
              <a:solidFill>
                <a:schemeClr val="bg1">
                  <a:lumMod val="50000"/>
                </a:schemeClr>
              </a:solidFill>
              <a:cs typeface="+mn-ea"/>
              <a:sym typeface="+mn-lt"/>
            </a:endParaRPr>
          </a:p>
        </p:txBody>
      </p:sp>
      <p:cxnSp>
        <p:nvCxnSpPr>
          <p:cNvPr id="35" name="Straight Connector 40"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CxnSpPr/>
          <p:nvPr/>
        </p:nvCxnSpPr>
        <p:spPr>
          <a:xfrm>
            <a:off x="4620695" y="4048125"/>
            <a:ext cx="2915305" cy="0"/>
          </a:xfrm>
          <a:prstGeom prst="line">
            <a:avLst/>
          </a:prstGeom>
          <a:ln w="38100">
            <a:solidFill>
              <a:srgbClr val="19B49B"/>
            </a:solidFill>
          </a:ln>
        </p:spPr>
        <p:style>
          <a:lnRef idx="1">
            <a:schemeClr val="accent1"/>
          </a:lnRef>
          <a:fillRef idx="0">
            <a:schemeClr val="accent1"/>
          </a:fillRef>
          <a:effectRef idx="0">
            <a:schemeClr val="accent1"/>
          </a:effectRef>
          <a:fontRef idx="minor">
            <a:schemeClr val="tx1"/>
          </a:fontRef>
        </p:style>
      </p:cxnSp>
      <p:sp>
        <p:nvSpPr>
          <p:cNvPr id="36" name="Rectangle 11"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p:nvPr/>
        </p:nvSpPr>
        <p:spPr>
          <a:xfrm>
            <a:off x="5200311" y="1491349"/>
            <a:ext cx="1800000" cy="1800000"/>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cs typeface="+mn-ea"/>
                <a:sym typeface="+mn-lt"/>
              </a:rPr>
              <a:t>04</a:t>
            </a:r>
          </a:p>
        </p:txBody>
      </p:sp>
      <p:sp>
        <p:nvSpPr>
          <p:cNvPr id="2" name="e7d195523061f1c0"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hidden="1"/>
          <p:cNvSpPr txBox="1"/>
          <p:nvPr/>
        </p:nvSpPr>
        <p:spPr>
          <a:xfrm>
            <a:off x="-355600" y="1803400"/>
            <a:ext cx="293927" cy="1016000"/>
          </a:xfrm>
          <a:prstGeom prst="rect">
            <a:avLst/>
          </a:prstGeom>
          <a:noFill/>
        </p:spPr>
        <p:txBody>
          <a:bodyPr vert="wordArtVert" rtlCol="0">
            <a:spAutoFit/>
          </a:bodyPr>
          <a:lstStyle/>
          <a:p>
            <a:r>
              <a:rPr lang="en-US" altLang="zh-CN" sz="100" smtClean="0"/>
              <a:t>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a:t>
            </a:r>
            <a:endParaRPr lang="zh-CN" altLang="en-US" sz="100"/>
          </a:p>
        </p:txBody>
      </p:sp>
    </p:spTree>
  </p:cSld>
  <p:clrMapOvr>
    <a:masterClrMapping/>
  </p:clrMapOvr>
  <p:transition spd="slow" advClick="0">
    <p:cove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45"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CxnSpPr/>
          <p:nvPr/>
        </p:nvCxnSpPr>
        <p:spPr>
          <a:xfrm>
            <a:off x="4728000" y="1283970"/>
            <a:ext cx="2884970" cy="0"/>
          </a:xfrm>
          <a:prstGeom prst="line">
            <a:avLst/>
          </a:prstGeom>
          <a:ln w="38100">
            <a:solidFill>
              <a:srgbClr val="19B49B"/>
            </a:solidFill>
          </a:ln>
        </p:spPr>
        <p:style>
          <a:lnRef idx="1">
            <a:schemeClr val="accent1"/>
          </a:lnRef>
          <a:fillRef idx="0">
            <a:schemeClr val="accent1"/>
          </a:fillRef>
          <a:effectRef idx="0">
            <a:schemeClr val="accent1"/>
          </a:effectRef>
          <a:fontRef idx="minor">
            <a:schemeClr val="tx1"/>
          </a:fontRef>
        </p:style>
      </p:cxnSp>
      <p:sp>
        <p:nvSpPr>
          <p:cNvPr id="29" name="TextBox 41"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4326136" y="557082"/>
            <a:ext cx="3539752" cy="646331"/>
          </a:xfrm>
          <a:prstGeom prst="rect">
            <a:avLst/>
          </a:prstGeom>
          <a:noFill/>
        </p:spPr>
        <p:txBody>
          <a:bodyPr wrap="none" rtlCol="0">
            <a:spAutoFit/>
          </a:bodyPr>
          <a:lstStyle/>
          <a:p>
            <a:pPr marR="0" indent="0" algn="ctr" defTabSz="914400" fontAlgn="auto">
              <a:lnSpc>
                <a:spcPct val="100000"/>
              </a:lnSpc>
              <a:spcBef>
                <a:spcPts val="0"/>
              </a:spcBef>
              <a:spcAft>
                <a:spcPts val="0"/>
              </a:spcAft>
              <a:buClrTx/>
              <a:buSzTx/>
              <a:buFontTx/>
              <a:buNone/>
              <a:defRPr/>
            </a:pPr>
            <a:r>
              <a:rPr lang="en-US" altLang="zh-CN" sz="3600" dirty="0" smtClean="0">
                <a:cs typeface="+mn-ea"/>
                <a:sym typeface="+mn-lt"/>
              </a:rPr>
              <a:t>4.1</a:t>
            </a:r>
            <a:r>
              <a:rPr lang="zh-CN" altLang="en-US" sz="3600" dirty="0" smtClean="0">
                <a:cs typeface="+mn-ea"/>
                <a:sym typeface="+mn-lt"/>
              </a:rPr>
              <a:t>业务流程分析</a:t>
            </a:r>
            <a:endParaRPr kumimoji="0" lang="zh-CN" altLang="en-US" sz="3600" b="0" i="0" kern="1200" cap="none" spc="0" normalizeH="0" baseline="0" noProof="0" dirty="0">
              <a:cs typeface="+mn-ea"/>
              <a:sym typeface="+mn-lt"/>
            </a:endParaRPr>
          </a:p>
        </p:txBody>
      </p:sp>
      <p:pic>
        <p:nvPicPr>
          <p:cNvPr id="4" name="图片 59"/>
          <p:cNvPicPr>
            <a:picLocks noGrp="1" noChangeAspect="1"/>
          </p:cNvPicPr>
          <p:nvPr>
            <p:ph type="pic" sz="quarter" idx="10"/>
          </p:nvPr>
        </p:nvPicPr>
        <p:blipFill>
          <a:blip r:embed="rId2" cstate="print"/>
          <a:stretch>
            <a:fillRect/>
          </a:stretch>
        </p:blipFill>
        <p:spPr>
          <a:xfrm>
            <a:off x="4939030" y="1917000"/>
            <a:ext cx="7060970" cy="4824000"/>
          </a:xfrm>
          <a:prstGeom prst="rect">
            <a:avLst/>
          </a:prstGeom>
          <a:noFill/>
          <a:ln w="9525">
            <a:noFill/>
          </a:ln>
        </p:spPr>
      </p:pic>
      <p:sp>
        <p:nvSpPr>
          <p:cNvPr id="100" name="文本框 99"/>
          <p:cNvSpPr txBox="1"/>
          <p:nvPr/>
        </p:nvSpPr>
        <p:spPr>
          <a:xfrm>
            <a:off x="539750" y="1930028"/>
            <a:ext cx="4399280" cy="2585323"/>
          </a:xfrm>
          <a:prstGeom prst="rect">
            <a:avLst/>
          </a:prstGeom>
          <a:noFill/>
          <a:ln w="9525">
            <a:noFill/>
          </a:ln>
        </p:spPr>
        <p:txBody>
          <a:bodyPr wrap="square">
            <a:spAutoFit/>
          </a:bodyPr>
          <a:lstStyle/>
          <a:p>
            <a:pPr indent="360045"/>
            <a:r>
              <a:rPr lang="en-US" altLang="zh-CN" b="1" dirty="0" smtClean="0">
                <a:latin typeface="仿宋" panose="02010609060101010101" pitchFamily="49" charset="-122"/>
                <a:ea typeface="仿宋" panose="02010609060101010101" pitchFamily="49" charset="-122"/>
                <a:cs typeface="仿宋" panose="02010609060101010101" pitchFamily="49" charset="-122"/>
              </a:rPr>
              <a:t>4.1.1</a:t>
            </a:r>
            <a:r>
              <a:rPr lang="zh-CN" altLang="en-US" b="1" dirty="0" smtClean="0">
                <a:latin typeface="仿宋" panose="02010609060101010101" pitchFamily="49" charset="-122"/>
                <a:ea typeface="仿宋" panose="02010609060101010101" pitchFamily="49" charset="-122"/>
                <a:cs typeface="仿宋" panose="02010609060101010101" pitchFamily="49" charset="-122"/>
              </a:rPr>
              <a:t>、合理用血监管分析系统</a:t>
            </a:r>
            <a:r>
              <a:rPr lang="zh-CN" altLang="en-US" b="0" dirty="0" smtClean="0">
                <a:latin typeface="仿宋" panose="02010609060101010101" pitchFamily="49" charset="-122"/>
                <a:ea typeface="仿宋" panose="02010609060101010101" pitchFamily="49" charset="-122"/>
                <a:cs typeface="仿宋" panose="02010609060101010101" pitchFamily="49" charset="-122"/>
              </a:rPr>
              <a:t>，</a:t>
            </a:r>
            <a:r>
              <a:rPr lang="zh-CN" altLang="en-US" b="0" dirty="0">
                <a:latin typeface="仿宋" panose="02010609060101010101" pitchFamily="49" charset="-122"/>
                <a:ea typeface="仿宋" panose="02010609060101010101" pitchFamily="49" charset="-122"/>
                <a:cs typeface="仿宋" panose="02010609060101010101" pitchFamily="49" charset="-122"/>
              </a:rPr>
              <a:t>通过</a:t>
            </a:r>
            <a:r>
              <a:rPr lang="zh-CN" altLang="en-US" b="0" dirty="0" smtClean="0">
                <a:latin typeface="仿宋" panose="02010609060101010101" pitchFamily="49" charset="-122"/>
                <a:ea typeface="仿宋" panose="02010609060101010101" pitchFamily="49" charset="-122"/>
                <a:cs typeface="仿宋" panose="02010609060101010101" pitchFamily="49" charset="-122"/>
              </a:rPr>
              <a:t>在医院合理用血管理系统服务器</a:t>
            </a:r>
            <a:r>
              <a:rPr lang="zh-CN" altLang="en-US" b="0" dirty="0">
                <a:latin typeface="仿宋" panose="02010609060101010101" pitchFamily="49" charset="-122"/>
                <a:ea typeface="仿宋" panose="02010609060101010101" pitchFamily="49" charset="-122"/>
                <a:cs typeface="仿宋" panose="02010609060101010101" pitchFamily="49" charset="-122"/>
              </a:rPr>
              <a:t>上部署服务计划组件，定时将临床输血数据上传到合理用</a:t>
            </a:r>
            <a:r>
              <a:rPr lang="zh-CN" altLang="en-US" b="0" dirty="0" smtClean="0">
                <a:latin typeface="仿宋" panose="02010609060101010101" pitchFamily="49" charset="-122"/>
                <a:ea typeface="仿宋" panose="02010609060101010101" pitchFamily="49" charset="-122"/>
                <a:cs typeface="仿宋" panose="02010609060101010101" pitchFamily="49" charset="-122"/>
              </a:rPr>
              <a:t>血监管</a:t>
            </a:r>
            <a:r>
              <a:rPr lang="zh-CN" altLang="en-US" b="0" dirty="0">
                <a:latin typeface="仿宋" panose="02010609060101010101" pitchFamily="49" charset="-122"/>
                <a:ea typeface="仿宋" panose="02010609060101010101" pitchFamily="49" charset="-122"/>
                <a:cs typeface="仿宋" panose="02010609060101010101" pitchFamily="49" charset="-122"/>
              </a:rPr>
              <a:t>分析系统</a:t>
            </a:r>
            <a:r>
              <a:rPr lang="zh-CN" altLang="en-US" b="0" dirty="0" smtClean="0">
                <a:latin typeface="仿宋" panose="02010609060101010101" pitchFamily="49" charset="-122"/>
                <a:ea typeface="仿宋" panose="02010609060101010101" pitchFamily="49" charset="-122"/>
                <a:cs typeface="仿宋" panose="02010609060101010101" pitchFamily="49" charset="-122"/>
              </a:rPr>
              <a:t>。</a:t>
            </a:r>
            <a:endParaRPr lang="en-US" altLang="zh-CN" b="0" dirty="0" smtClean="0">
              <a:latin typeface="仿宋" panose="02010609060101010101" pitchFamily="49" charset="-122"/>
              <a:ea typeface="仿宋" panose="02010609060101010101" pitchFamily="49" charset="-122"/>
              <a:cs typeface="仿宋" panose="02010609060101010101" pitchFamily="49" charset="-122"/>
            </a:endParaRPr>
          </a:p>
          <a:p>
            <a:pPr indent="360045"/>
            <a:r>
              <a:rPr lang="zh-CN" altLang="en-US" b="0" dirty="0" smtClean="0">
                <a:latin typeface="仿宋" panose="02010609060101010101" pitchFamily="49" charset="-122"/>
                <a:ea typeface="仿宋" panose="02010609060101010101" pitchFamily="49" charset="-122"/>
                <a:cs typeface="仿宋" panose="02010609060101010101" pitchFamily="49" charset="-122"/>
              </a:rPr>
              <a:t>上</a:t>
            </a:r>
            <a:r>
              <a:rPr lang="zh-CN" altLang="en-US" b="0" dirty="0">
                <a:latin typeface="仿宋" panose="02010609060101010101" pitchFamily="49" charset="-122"/>
                <a:ea typeface="仿宋" panose="02010609060101010101" pitchFamily="49" charset="-122"/>
                <a:cs typeface="仿宋" panose="02010609060101010101" pitchFamily="49" charset="-122"/>
              </a:rPr>
              <a:t>传数据内容包含医院信息、患者用血档案信息、医院库存汇总和库存明细信息、临床用血申请信息、患者检测信息、配发血信息、输血反应信息、合理用血信息。</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45"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CxnSpPr/>
          <p:nvPr/>
        </p:nvCxnSpPr>
        <p:spPr>
          <a:xfrm>
            <a:off x="4728000" y="987888"/>
            <a:ext cx="2812970" cy="0"/>
          </a:xfrm>
          <a:prstGeom prst="line">
            <a:avLst/>
          </a:prstGeom>
          <a:ln w="38100">
            <a:solidFill>
              <a:srgbClr val="19B49B"/>
            </a:solidFill>
          </a:ln>
        </p:spPr>
        <p:style>
          <a:lnRef idx="1">
            <a:schemeClr val="accent1"/>
          </a:lnRef>
          <a:fillRef idx="0">
            <a:schemeClr val="accent1"/>
          </a:fillRef>
          <a:effectRef idx="0">
            <a:schemeClr val="accent1"/>
          </a:effectRef>
          <a:fontRef idx="minor">
            <a:schemeClr val="tx1"/>
          </a:fontRef>
        </p:style>
      </p:cxnSp>
      <p:sp>
        <p:nvSpPr>
          <p:cNvPr id="29" name="TextBox 41"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4274040" y="261000"/>
            <a:ext cx="3643947" cy="646331"/>
          </a:xfrm>
          <a:prstGeom prst="rect">
            <a:avLst/>
          </a:prstGeom>
          <a:noFill/>
        </p:spPr>
        <p:txBody>
          <a:bodyPr wrap="none" rtlCol="0">
            <a:spAutoFit/>
          </a:bodyPr>
          <a:lstStyle/>
          <a:p>
            <a:pPr marR="0" indent="0" algn="ctr" defTabSz="914400" fontAlgn="auto">
              <a:lnSpc>
                <a:spcPct val="100000"/>
              </a:lnSpc>
              <a:spcBef>
                <a:spcPts val="0"/>
              </a:spcBef>
              <a:spcAft>
                <a:spcPts val="0"/>
              </a:spcAft>
              <a:buClrTx/>
              <a:buSzTx/>
              <a:buFontTx/>
              <a:buNone/>
              <a:defRPr/>
            </a:pPr>
            <a:r>
              <a:rPr lang="en-US" altLang="zh-CN" sz="3600" dirty="0" smtClean="0">
                <a:cs typeface="+mn-ea"/>
                <a:sym typeface="+mn-lt"/>
              </a:rPr>
              <a:t>4.1 </a:t>
            </a:r>
            <a:r>
              <a:rPr lang="zh-CN" altLang="en-US" sz="3600" dirty="0" smtClean="0">
                <a:cs typeface="+mn-ea"/>
                <a:sym typeface="+mn-lt"/>
              </a:rPr>
              <a:t>业务流程分析</a:t>
            </a:r>
            <a:endParaRPr kumimoji="0" lang="zh-CN" altLang="en-US" sz="3600" b="0" i="0" kern="1200" cap="none" spc="0" normalizeH="0" baseline="0" noProof="0" dirty="0">
              <a:cs typeface="+mn-ea"/>
              <a:sym typeface="+mn-lt"/>
            </a:endParaRPr>
          </a:p>
        </p:txBody>
      </p:sp>
      <p:pic>
        <p:nvPicPr>
          <p:cNvPr id="5" name="图片 60"/>
          <p:cNvPicPr>
            <a:picLocks noGrp="1" noChangeAspect="1"/>
          </p:cNvPicPr>
          <p:nvPr>
            <p:ph type="pic" sz="quarter" idx="10"/>
          </p:nvPr>
        </p:nvPicPr>
        <p:blipFill>
          <a:blip r:embed="rId2" cstate="print"/>
          <a:stretch>
            <a:fillRect/>
          </a:stretch>
        </p:blipFill>
        <p:spPr>
          <a:xfrm>
            <a:off x="3686505" y="1197000"/>
            <a:ext cx="8324215" cy="5471999"/>
          </a:xfrm>
          <a:prstGeom prst="rect">
            <a:avLst/>
          </a:prstGeom>
          <a:noFill/>
          <a:ln w="9525">
            <a:noFill/>
          </a:ln>
        </p:spPr>
      </p:pic>
      <p:sp>
        <p:nvSpPr>
          <p:cNvPr id="100" name="文本框 99"/>
          <p:cNvSpPr txBox="1"/>
          <p:nvPr/>
        </p:nvSpPr>
        <p:spPr>
          <a:xfrm>
            <a:off x="358140" y="909000"/>
            <a:ext cx="3217860" cy="4801314"/>
          </a:xfrm>
          <a:prstGeom prst="rect">
            <a:avLst/>
          </a:prstGeom>
          <a:noFill/>
          <a:ln w="9525">
            <a:noFill/>
          </a:ln>
        </p:spPr>
        <p:txBody>
          <a:bodyPr wrap="square">
            <a:spAutoFit/>
          </a:bodyPr>
          <a:lstStyle/>
          <a:p>
            <a:pPr indent="360045"/>
            <a:r>
              <a:rPr lang="en-US" altLang="zh-CN" b="1" dirty="0" smtClean="0">
                <a:latin typeface="仿宋" panose="02010609060101010101" pitchFamily="49" charset="-122"/>
                <a:ea typeface="仿宋" panose="02010609060101010101" pitchFamily="49" charset="-122"/>
                <a:cs typeface="仿宋" panose="02010609060101010101" pitchFamily="49" charset="-122"/>
              </a:rPr>
              <a:t>4.1.2</a:t>
            </a:r>
            <a:r>
              <a:rPr lang="zh-CN" altLang="en-US" b="1" dirty="0" smtClean="0">
                <a:latin typeface="仿宋" panose="02010609060101010101" pitchFamily="49" charset="-122"/>
                <a:ea typeface="仿宋" panose="02010609060101010101" pitchFamily="49" charset="-122"/>
                <a:cs typeface="仿宋" panose="02010609060101010101" pitchFamily="49" charset="-122"/>
              </a:rPr>
              <a:t>、合理</a:t>
            </a:r>
            <a:r>
              <a:rPr lang="zh-CN" altLang="en-US" b="1" dirty="0">
                <a:latin typeface="仿宋" panose="02010609060101010101" pitchFamily="49" charset="-122"/>
                <a:ea typeface="仿宋" panose="02010609060101010101" pitchFamily="49" charset="-122"/>
                <a:cs typeface="仿宋" panose="02010609060101010101" pitchFamily="49" charset="-122"/>
              </a:rPr>
              <a:t>用血</a:t>
            </a:r>
            <a:r>
              <a:rPr lang="zh-CN" altLang="en-US" b="1" dirty="0" smtClean="0">
                <a:latin typeface="仿宋" panose="02010609060101010101" pitchFamily="49" charset="-122"/>
                <a:ea typeface="仿宋" panose="02010609060101010101" pitchFamily="49" charset="-122"/>
                <a:cs typeface="仿宋" panose="02010609060101010101" pitchFamily="49" charset="-122"/>
              </a:rPr>
              <a:t>管理系统</a:t>
            </a:r>
            <a:endParaRPr lang="en-US" altLang="zh-CN" b="1" dirty="0">
              <a:latin typeface="仿宋" panose="02010609060101010101" pitchFamily="49" charset="-122"/>
              <a:ea typeface="仿宋" panose="02010609060101010101" pitchFamily="49" charset="-122"/>
              <a:cs typeface="仿宋" panose="02010609060101010101" pitchFamily="49" charset="-122"/>
            </a:endParaRPr>
          </a:p>
          <a:p>
            <a:pPr indent="360045"/>
            <a:r>
              <a:rPr lang="zh-CN" altLang="zh-CN" dirty="0" smtClean="0">
                <a:latin typeface="仿宋" panose="02010609060101010101" pitchFamily="49" charset="-122"/>
                <a:ea typeface="仿宋" panose="02010609060101010101" pitchFamily="49" charset="-122"/>
                <a:cs typeface="仿宋" panose="02010609060101010101" pitchFamily="49" charset="-122"/>
              </a:rPr>
              <a:t>涵盖</a:t>
            </a:r>
            <a:r>
              <a:rPr lang="zh-CN" altLang="zh-CN" dirty="0">
                <a:latin typeface="仿宋" panose="02010609060101010101" pitchFamily="49" charset="-122"/>
                <a:ea typeface="仿宋" panose="02010609060101010101" pitchFamily="49" charset="-122"/>
                <a:cs typeface="仿宋" panose="02010609060101010101" pitchFamily="49" charset="-122"/>
              </a:rPr>
              <a:t>了医疗机构临床输血的全过程管理。包含医生站的输血前评估、之情同意书打印、申请单填写、大量用血审批、输血反应上报、输血后评价填写，护士站的标本采集与打签、标本送检、领血凭证打印、输血核对、血液输注，输血科的标本接收、患者血型复核、交叉配血、临床发血、领血核对、血袋回收等操作。</a:t>
            </a:r>
          </a:p>
          <a:p>
            <a:pPr indent="360045"/>
            <a:r>
              <a:rPr lang="zh-CN" altLang="en-US" b="0" dirty="0" smtClean="0">
                <a:latin typeface="仿宋" panose="02010609060101010101" pitchFamily="49" charset="-122"/>
                <a:ea typeface="仿宋" panose="02010609060101010101" pitchFamily="49" charset="-122"/>
                <a:cs typeface="仿宋" panose="02010609060101010101" pitchFamily="49" charset="-122"/>
              </a:rPr>
              <a:t>并通过接口</a:t>
            </a:r>
            <a:r>
              <a:rPr lang="zh-CN" altLang="en-US" b="0" dirty="0">
                <a:latin typeface="仿宋" panose="02010609060101010101" pitchFamily="49" charset="-122"/>
                <a:ea typeface="仿宋" panose="02010609060101010101" pitchFamily="49" charset="-122"/>
                <a:cs typeface="仿宋" panose="02010609060101010101" pitchFamily="49" charset="-122"/>
              </a:rPr>
              <a:t>方式，同医院</a:t>
            </a:r>
            <a:r>
              <a:rPr lang="en-US" altLang="zh-CN" b="0" dirty="0">
                <a:latin typeface="仿宋" panose="02010609060101010101" pitchFamily="49" charset="-122"/>
                <a:ea typeface="仿宋" panose="02010609060101010101" pitchFamily="49" charset="-122"/>
                <a:cs typeface="仿宋" panose="02010609060101010101" pitchFamily="49" charset="-122"/>
              </a:rPr>
              <a:t>HIS</a:t>
            </a:r>
            <a:r>
              <a:rPr lang="zh-CN" altLang="en-US" b="0" dirty="0">
                <a:latin typeface="仿宋" panose="02010609060101010101" pitchFamily="49" charset="-122"/>
                <a:ea typeface="仿宋" panose="02010609060101010101" pitchFamily="49" charset="-122"/>
                <a:cs typeface="仿宋" panose="02010609060101010101" pitchFamily="49" charset="-122"/>
              </a:rPr>
              <a:t>、</a:t>
            </a:r>
            <a:r>
              <a:rPr lang="en-US" altLang="zh-CN" b="0" dirty="0" smtClean="0">
                <a:latin typeface="仿宋" panose="02010609060101010101" pitchFamily="49" charset="-122"/>
                <a:ea typeface="仿宋" panose="02010609060101010101" pitchFamily="49" charset="-122"/>
                <a:cs typeface="仿宋" panose="02010609060101010101" pitchFamily="49" charset="-122"/>
              </a:rPr>
              <a:t>LIS</a:t>
            </a:r>
            <a:r>
              <a:rPr lang="zh-CN" altLang="en-US" b="0" dirty="0" smtClean="0">
                <a:latin typeface="仿宋" panose="02010609060101010101" pitchFamily="49" charset="-122"/>
                <a:ea typeface="仿宋" panose="02010609060101010101" pitchFamily="49" charset="-122"/>
                <a:cs typeface="仿宋" panose="02010609060101010101" pitchFamily="49" charset="-122"/>
              </a:rPr>
              <a:t>等系统进行</a:t>
            </a:r>
            <a:r>
              <a:rPr lang="zh-CN" altLang="en-US" b="0" dirty="0">
                <a:latin typeface="仿宋" panose="02010609060101010101" pitchFamily="49" charset="-122"/>
                <a:ea typeface="仿宋" panose="02010609060101010101" pitchFamily="49" charset="-122"/>
                <a:cs typeface="仿宋" panose="02010609060101010101" pitchFamily="49" charset="-122"/>
              </a:rPr>
              <a:t>数据交互，</a:t>
            </a:r>
            <a:r>
              <a:rPr lang="zh-CN" altLang="en-US" b="0" dirty="0" smtClean="0">
                <a:latin typeface="仿宋" panose="02010609060101010101" pitchFamily="49" charset="-122"/>
                <a:ea typeface="仿宋" panose="02010609060101010101" pitchFamily="49" charset="-122"/>
                <a:cs typeface="仿宋" panose="02010609060101010101" pitchFamily="49" charset="-122"/>
              </a:rPr>
              <a:t>通过接口方式</a:t>
            </a:r>
            <a:r>
              <a:rPr lang="zh-CN" altLang="en-US" b="0" dirty="0">
                <a:latin typeface="仿宋" panose="02010609060101010101" pitchFamily="49" charset="-122"/>
                <a:ea typeface="仿宋" panose="02010609060101010101" pitchFamily="49" charset="-122"/>
                <a:cs typeface="仿宋" panose="02010609060101010101" pitchFamily="49" charset="-122"/>
              </a:rPr>
              <a:t>实现和血站数据交互，通过服务计划，上传数据到监管分析</a:t>
            </a:r>
            <a:r>
              <a:rPr lang="zh-CN" altLang="en-US" b="0" dirty="0" smtClean="0">
                <a:latin typeface="仿宋" panose="02010609060101010101" pitchFamily="49" charset="-122"/>
                <a:ea typeface="仿宋" panose="02010609060101010101" pitchFamily="49" charset="-122"/>
                <a:cs typeface="仿宋" panose="02010609060101010101" pitchFamily="49" charset="-122"/>
              </a:rPr>
              <a:t>系统。</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45"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CxnSpPr/>
          <p:nvPr/>
        </p:nvCxnSpPr>
        <p:spPr>
          <a:xfrm>
            <a:off x="4656000" y="1059888"/>
            <a:ext cx="2812970" cy="0"/>
          </a:xfrm>
          <a:prstGeom prst="line">
            <a:avLst/>
          </a:prstGeom>
          <a:ln w="38100">
            <a:solidFill>
              <a:srgbClr val="19B49B"/>
            </a:solidFill>
          </a:ln>
        </p:spPr>
        <p:style>
          <a:lnRef idx="1">
            <a:schemeClr val="accent1"/>
          </a:lnRef>
          <a:fillRef idx="0">
            <a:schemeClr val="accent1"/>
          </a:fillRef>
          <a:effectRef idx="0">
            <a:schemeClr val="accent1"/>
          </a:effectRef>
          <a:fontRef idx="minor">
            <a:schemeClr val="tx1"/>
          </a:fontRef>
        </p:style>
      </p:cxnSp>
      <p:sp>
        <p:nvSpPr>
          <p:cNvPr id="29" name="TextBox 41"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4274037" y="333000"/>
            <a:ext cx="3643947" cy="646331"/>
          </a:xfrm>
          <a:prstGeom prst="rect">
            <a:avLst/>
          </a:prstGeom>
          <a:noFill/>
        </p:spPr>
        <p:txBody>
          <a:bodyPr wrap="none" rtlCol="0">
            <a:spAutoFit/>
          </a:bodyPr>
          <a:lstStyle/>
          <a:p>
            <a:pPr marR="0" indent="0" algn="ctr" defTabSz="914400" fontAlgn="auto">
              <a:lnSpc>
                <a:spcPct val="100000"/>
              </a:lnSpc>
              <a:spcBef>
                <a:spcPts val="0"/>
              </a:spcBef>
              <a:spcAft>
                <a:spcPts val="0"/>
              </a:spcAft>
              <a:buClrTx/>
              <a:buSzTx/>
              <a:buFontTx/>
              <a:buNone/>
              <a:defRPr/>
            </a:pPr>
            <a:r>
              <a:rPr lang="en-US" altLang="zh-CN" sz="3600" dirty="0" smtClean="0">
                <a:cs typeface="+mn-ea"/>
                <a:sym typeface="+mn-lt"/>
              </a:rPr>
              <a:t>4.1 </a:t>
            </a:r>
            <a:r>
              <a:rPr lang="zh-CN" altLang="en-US" sz="3600" dirty="0" smtClean="0">
                <a:cs typeface="+mn-ea"/>
                <a:sym typeface="+mn-lt"/>
              </a:rPr>
              <a:t>业务流程分析</a:t>
            </a:r>
            <a:endParaRPr kumimoji="0" lang="zh-CN" altLang="en-US" sz="3600" b="0" i="0" kern="1200" cap="none" spc="0" normalizeH="0" baseline="0" noProof="0" dirty="0">
              <a:cs typeface="+mn-ea"/>
              <a:sym typeface="+mn-lt"/>
            </a:endParaRPr>
          </a:p>
        </p:txBody>
      </p:sp>
      <p:pic>
        <p:nvPicPr>
          <p:cNvPr id="41" name="图片 41"/>
          <p:cNvPicPr>
            <a:picLocks noGrp="1" noChangeAspect="1" noChangeArrowheads="1"/>
          </p:cNvPicPr>
          <p:nvPr>
            <p:ph type="pic" sz="quarter" idx="10"/>
          </p:nvPr>
        </p:nvPicPr>
        <p:blipFill>
          <a:blip r:embed="rId2" cstate="print"/>
          <a:srcRect/>
          <a:stretch>
            <a:fillRect/>
          </a:stretch>
        </p:blipFill>
        <p:spPr>
          <a:xfrm>
            <a:off x="5232000" y="1413000"/>
            <a:ext cx="6695999" cy="5112000"/>
          </a:xfrm>
          <a:prstGeom prst="rect">
            <a:avLst/>
          </a:prstGeom>
          <a:noFill/>
          <a:ln w="9525">
            <a:noFill/>
            <a:miter lim="800000"/>
            <a:headEnd/>
            <a:tailEnd/>
          </a:ln>
        </p:spPr>
      </p:pic>
      <p:sp>
        <p:nvSpPr>
          <p:cNvPr id="100" name="文本框 99"/>
          <p:cNvSpPr txBox="1"/>
          <p:nvPr/>
        </p:nvSpPr>
        <p:spPr>
          <a:xfrm>
            <a:off x="403860" y="1413000"/>
            <a:ext cx="4616450" cy="3693319"/>
          </a:xfrm>
          <a:prstGeom prst="rect">
            <a:avLst/>
          </a:prstGeom>
          <a:noFill/>
          <a:ln w="9525">
            <a:noFill/>
          </a:ln>
        </p:spPr>
        <p:txBody>
          <a:bodyPr wrap="square">
            <a:spAutoFit/>
          </a:bodyPr>
          <a:lstStyle/>
          <a:p>
            <a:pPr indent="360045"/>
            <a:r>
              <a:rPr lang="en-US" altLang="zh-CN" b="1" dirty="0" smtClean="0">
                <a:latin typeface="仿宋" panose="02010609060101010101" pitchFamily="49" charset="-122"/>
                <a:ea typeface="仿宋" panose="02010609060101010101" pitchFamily="49" charset="-122"/>
                <a:cs typeface="仿宋" panose="02010609060101010101" pitchFamily="49" charset="-122"/>
              </a:rPr>
              <a:t>4.1.3</a:t>
            </a:r>
            <a:r>
              <a:rPr lang="zh-CN" altLang="en-US" b="1" dirty="0" smtClean="0">
                <a:latin typeface="仿宋" panose="02010609060101010101" pitchFamily="49" charset="-122"/>
                <a:ea typeface="仿宋" panose="02010609060101010101" pitchFamily="49" charset="-122"/>
                <a:cs typeface="仿宋" panose="02010609060101010101" pitchFamily="49" charset="-122"/>
              </a:rPr>
              <a:t>、血费报销管理系统</a:t>
            </a:r>
            <a:endParaRPr lang="en-US" altLang="zh-CN" dirty="0">
              <a:latin typeface="仿宋" panose="02010609060101010101" pitchFamily="49" charset="-122"/>
              <a:ea typeface="仿宋" panose="02010609060101010101" pitchFamily="49" charset="-122"/>
              <a:cs typeface="仿宋" panose="02010609060101010101" pitchFamily="49" charset="-122"/>
            </a:endParaRPr>
          </a:p>
          <a:p>
            <a:pPr indent="360045"/>
            <a:r>
              <a:rPr lang="zh-CN" altLang="en-US" b="0" dirty="0" smtClean="0">
                <a:latin typeface="仿宋" panose="02010609060101010101" pitchFamily="49" charset="-122"/>
                <a:ea typeface="仿宋" panose="02010609060101010101" pitchFamily="49" charset="-122"/>
                <a:cs typeface="仿宋" panose="02010609060101010101" pitchFamily="49" charset="-122"/>
              </a:rPr>
              <a:t>该</a:t>
            </a:r>
            <a:r>
              <a:rPr lang="zh-CN" altLang="en-US" b="0" dirty="0">
                <a:latin typeface="仿宋" panose="02010609060101010101" pitchFamily="49" charset="-122"/>
                <a:ea typeface="仿宋" panose="02010609060101010101" pitchFamily="49" charset="-122"/>
                <a:cs typeface="仿宋" panose="02010609060101010101" pitchFamily="49" charset="-122"/>
              </a:rPr>
              <a:t>系统流程设计分为血站流程和医院流程，主要功能如下：</a:t>
            </a:r>
          </a:p>
          <a:p>
            <a:r>
              <a:rPr lang="en-US" altLang="zh-CN" b="0" dirty="0">
                <a:latin typeface="仿宋" panose="02010609060101010101" pitchFamily="49" charset="-122"/>
                <a:ea typeface="仿宋" panose="02010609060101010101" pitchFamily="49" charset="-122"/>
                <a:cs typeface="仿宋" panose="02010609060101010101" pitchFamily="49" charset="-122"/>
              </a:rPr>
              <a:t>1</a:t>
            </a:r>
            <a:r>
              <a:rPr lang="zh-CN" altLang="en-US" b="0" dirty="0">
                <a:latin typeface="仿宋" panose="02010609060101010101" pitchFamily="49" charset="-122"/>
                <a:ea typeface="仿宋" panose="02010609060101010101" pitchFamily="49" charset="-122"/>
                <a:cs typeface="仿宋" panose="02010609060101010101" pitchFamily="49" charset="-122"/>
              </a:rPr>
              <a:t>）血站报销：医院录入报销单时，必须录入报销人的联系电话、银行账号、账号名称，医院提交报销单后，血站接收审核后直接报销（血站根据医院录入的联系电话和报销人联系，最后将钱通过转账方式打入到录入的银行账号中）；</a:t>
            </a:r>
          </a:p>
          <a:p>
            <a:r>
              <a:rPr lang="en-US" altLang="zh-CN" b="0" dirty="0">
                <a:latin typeface="仿宋" panose="02010609060101010101" pitchFamily="49" charset="-122"/>
                <a:ea typeface="仿宋" panose="02010609060101010101" pitchFamily="49" charset="-122"/>
                <a:cs typeface="仿宋" panose="02010609060101010101" pitchFamily="49" charset="-122"/>
              </a:rPr>
              <a:t>2)</a:t>
            </a:r>
            <a:r>
              <a:rPr lang="zh-CN" altLang="en-US" b="0" dirty="0">
                <a:latin typeface="仿宋" panose="02010609060101010101" pitchFamily="49" charset="-122"/>
                <a:ea typeface="仿宋" panose="02010609060101010101" pitchFamily="49" charset="-122"/>
                <a:cs typeface="仿宋" panose="02010609060101010101" pitchFamily="49" charset="-122"/>
              </a:rPr>
              <a:t>医院报销：医院录入报销单</a:t>
            </a:r>
            <a:r>
              <a:rPr lang="en-US" altLang="zh-CN" b="0" dirty="0">
                <a:latin typeface="仿宋" panose="02010609060101010101" pitchFamily="49" charset="-122"/>
                <a:ea typeface="仿宋" panose="02010609060101010101" pitchFamily="49" charset="-122"/>
                <a:cs typeface="仿宋" panose="02010609060101010101" pitchFamily="49" charset="-122"/>
              </a:rPr>
              <a:t>—》</a:t>
            </a:r>
            <a:r>
              <a:rPr lang="zh-CN" altLang="en-US" b="0" dirty="0">
                <a:latin typeface="仿宋" panose="02010609060101010101" pitchFamily="49" charset="-122"/>
                <a:ea typeface="仿宋" panose="02010609060101010101" pitchFamily="49" charset="-122"/>
                <a:cs typeface="仿宋" panose="02010609060101010101" pitchFamily="49" charset="-122"/>
              </a:rPr>
              <a:t>医院上传报销单及报销凭证</a:t>
            </a:r>
            <a:r>
              <a:rPr lang="en-US" altLang="zh-CN" b="0" dirty="0">
                <a:latin typeface="仿宋" panose="02010609060101010101" pitchFamily="49" charset="-122"/>
                <a:ea typeface="仿宋" panose="02010609060101010101" pitchFamily="49" charset="-122"/>
                <a:cs typeface="仿宋" panose="02010609060101010101" pitchFamily="49" charset="-122"/>
              </a:rPr>
              <a:t>—》</a:t>
            </a:r>
            <a:r>
              <a:rPr lang="zh-CN" altLang="en-US" b="0" dirty="0">
                <a:latin typeface="仿宋" panose="02010609060101010101" pitchFamily="49" charset="-122"/>
                <a:ea typeface="仿宋" panose="02010609060101010101" pitchFamily="49" charset="-122"/>
                <a:cs typeface="仿宋" panose="02010609060101010101" pitchFamily="49" charset="-122"/>
              </a:rPr>
              <a:t>血站接收报销单</a:t>
            </a:r>
            <a:r>
              <a:rPr lang="en-US" altLang="zh-CN" b="0" dirty="0">
                <a:latin typeface="仿宋" panose="02010609060101010101" pitchFamily="49" charset="-122"/>
                <a:ea typeface="仿宋" panose="02010609060101010101" pitchFamily="49" charset="-122"/>
                <a:cs typeface="仿宋" panose="02010609060101010101" pitchFamily="49" charset="-122"/>
              </a:rPr>
              <a:t>—》</a:t>
            </a:r>
            <a:r>
              <a:rPr lang="zh-CN" altLang="en-US" b="0" dirty="0">
                <a:latin typeface="仿宋" panose="02010609060101010101" pitchFamily="49" charset="-122"/>
                <a:ea typeface="仿宋" panose="02010609060101010101" pitchFamily="49" charset="-122"/>
                <a:cs typeface="仿宋" panose="02010609060101010101" pitchFamily="49" charset="-122"/>
              </a:rPr>
              <a:t>血站审批报销单</a:t>
            </a:r>
            <a:r>
              <a:rPr lang="en-US" altLang="zh-CN" b="0" dirty="0">
                <a:latin typeface="仿宋" panose="02010609060101010101" pitchFamily="49" charset="-122"/>
                <a:ea typeface="仿宋" panose="02010609060101010101" pitchFamily="49" charset="-122"/>
                <a:cs typeface="仿宋" panose="02010609060101010101" pitchFamily="49" charset="-122"/>
              </a:rPr>
              <a:t>—》</a:t>
            </a:r>
            <a:r>
              <a:rPr lang="zh-CN" altLang="en-US" b="0" dirty="0">
                <a:latin typeface="仿宋" panose="02010609060101010101" pitchFamily="49" charset="-122"/>
                <a:ea typeface="仿宋" panose="02010609060101010101" pitchFamily="49" charset="-122"/>
                <a:cs typeface="仿宋" panose="02010609060101010101" pitchFamily="49" charset="-122"/>
              </a:rPr>
              <a:t>医院确认审批</a:t>
            </a:r>
            <a:r>
              <a:rPr lang="en-US" altLang="zh-CN" b="0" dirty="0">
                <a:latin typeface="仿宋" panose="02010609060101010101" pitchFamily="49" charset="-122"/>
                <a:ea typeface="仿宋" panose="02010609060101010101" pitchFamily="49" charset="-122"/>
                <a:cs typeface="仿宋" panose="02010609060101010101" pitchFamily="49" charset="-122"/>
              </a:rPr>
              <a:t>—》</a:t>
            </a:r>
            <a:r>
              <a:rPr lang="zh-CN" altLang="en-US" b="0" dirty="0">
                <a:latin typeface="仿宋" panose="02010609060101010101" pitchFamily="49" charset="-122"/>
                <a:ea typeface="仿宋" panose="02010609060101010101" pitchFamily="49" charset="-122"/>
                <a:cs typeface="仿宋" panose="02010609060101010101" pitchFamily="49" charset="-122"/>
              </a:rPr>
              <a:t>医院打印报销单</a:t>
            </a:r>
            <a:r>
              <a:rPr lang="en-US" altLang="zh-CN" b="0" dirty="0">
                <a:latin typeface="仿宋" panose="02010609060101010101" pitchFamily="49" charset="-122"/>
                <a:ea typeface="仿宋" panose="02010609060101010101" pitchFamily="49" charset="-122"/>
                <a:cs typeface="仿宋" panose="02010609060101010101" pitchFamily="49" charset="-122"/>
              </a:rPr>
              <a:t>—》</a:t>
            </a:r>
            <a:r>
              <a:rPr lang="zh-CN" altLang="en-US" b="0" dirty="0">
                <a:latin typeface="仿宋" panose="02010609060101010101" pitchFamily="49" charset="-122"/>
                <a:ea typeface="仿宋" panose="02010609060101010101" pitchFamily="49" charset="-122"/>
                <a:cs typeface="仿宋" panose="02010609060101010101" pitchFamily="49" charset="-122"/>
              </a:rPr>
              <a:t>医院报销。</a:t>
            </a:r>
            <a:endParaRPr lang="zh-CN" alt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45"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CxnSpPr/>
          <p:nvPr/>
        </p:nvCxnSpPr>
        <p:spPr>
          <a:xfrm>
            <a:off x="4440000" y="987888"/>
            <a:ext cx="3168000" cy="0"/>
          </a:xfrm>
          <a:prstGeom prst="line">
            <a:avLst/>
          </a:prstGeom>
          <a:ln w="38100">
            <a:solidFill>
              <a:srgbClr val="19B49B"/>
            </a:solidFill>
          </a:ln>
        </p:spPr>
        <p:style>
          <a:lnRef idx="1">
            <a:schemeClr val="accent1"/>
          </a:lnRef>
          <a:fillRef idx="0">
            <a:schemeClr val="accent1"/>
          </a:fillRef>
          <a:effectRef idx="0">
            <a:schemeClr val="accent1"/>
          </a:effectRef>
          <a:fontRef idx="minor">
            <a:schemeClr val="tx1"/>
          </a:fontRef>
        </p:style>
      </p:cxnSp>
      <p:sp>
        <p:nvSpPr>
          <p:cNvPr id="29" name="TextBox 41"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4274037" y="261000"/>
            <a:ext cx="3643946" cy="646331"/>
          </a:xfrm>
          <a:prstGeom prst="rect">
            <a:avLst/>
          </a:prstGeom>
          <a:noFill/>
        </p:spPr>
        <p:txBody>
          <a:bodyPr wrap="none" rtlCol="0">
            <a:spAutoFit/>
          </a:bodyPr>
          <a:lstStyle/>
          <a:p>
            <a:pPr marR="0" indent="0" algn="ctr" defTabSz="914400" fontAlgn="auto">
              <a:lnSpc>
                <a:spcPct val="100000"/>
              </a:lnSpc>
              <a:spcBef>
                <a:spcPts val="0"/>
              </a:spcBef>
              <a:spcAft>
                <a:spcPts val="0"/>
              </a:spcAft>
              <a:buClrTx/>
              <a:buSzTx/>
              <a:buFontTx/>
              <a:buNone/>
              <a:defRPr/>
            </a:pPr>
            <a:r>
              <a:rPr lang="en-US" altLang="zh-CN" sz="3600" dirty="0" smtClean="0">
                <a:cs typeface="+mn-ea"/>
                <a:sym typeface="+mn-lt"/>
              </a:rPr>
              <a:t>4.2 </a:t>
            </a:r>
            <a:r>
              <a:rPr lang="zh-CN" altLang="en-US" sz="3600" dirty="0" smtClean="0">
                <a:cs typeface="+mn-ea"/>
                <a:sym typeface="+mn-lt"/>
              </a:rPr>
              <a:t>业务功能设计</a:t>
            </a:r>
            <a:endParaRPr kumimoji="0" lang="zh-CN" altLang="en-US" sz="3600" b="0" i="0" kern="1200" cap="none" spc="0" normalizeH="0" baseline="0" noProof="0" dirty="0">
              <a:cs typeface="+mn-ea"/>
              <a:sym typeface="+mn-lt"/>
            </a:endParaRPr>
          </a:p>
        </p:txBody>
      </p:sp>
      <p:sp>
        <p:nvSpPr>
          <p:cNvPr id="100" name="文本框 99"/>
          <p:cNvSpPr txBox="1"/>
          <p:nvPr/>
        </p:nvSpPr>
        <p:spPr>
          <a:xfrm>
            <a:off x="408000" y="1364528"/>
            <a:ext cx="3672000" cy="369332"/>
          </a:xfrm>
          <a:prstGeom prst="rect">
            <a:avLst/>
          </a:prstGeom>
          <a:noFill/>
          <a:ln w="9525">
            <a:noFill/>
          </a:ln>
        </p:spPr>
        <p:txBody>
          <a:bodyPr wrap="square">
            <a:spAutoFit/>
          </a:bodyPr>
          <a:lstStyle/>
          <a:p>
            <a:pPr marL="0" lvl="2" indent="360045"/>
            <a:r>
              <a:rPr lang="en-US" altLang="zh-CN" b="1" dirty="0" smtClean="0"/>
              <a:t>4.2.1</a:t>
            </a:r>
            <a:r>
              <a:rPr lang="zh-CN" altLang="en-US" b="1" dirty="0" smtClean="0"/>
              <a:t>、</a:t>
            </a:r>
            <a:r>
              <a:rPr lang="zh-CN" altLang="zh-CN" b="1" dirty="0" smtClean="0"/>
              <a:t>合理</a:t>
            </a:r>
            <a:r>
              <a:rPr lang="zh-CN" altLang="zh-CN" b="1" dirty="0"/>
              <a:t>用血监管分析</a:t>
            </a:r>
            <a:r>
              <a:rPr lang="zh-CN" altLang="zh-CN" b="1" dirty="0" smtClean="0"/>
              <a:t>系统</a:t>
            </a:r>
            <a:endParaRPr lang="zh-CN" altLang="zh-CN" b="1" dirty="0"/>
          </a:p>
        </p:txBody>
      </p:sp>
      <p:sp>
        <p:nvSpPr>
          <p:cNvPr id="6" name="矩形 5"/>
          <p:cNvSpPr/>
          <p:nvPr/>
        </p:nvSpPr>
        <p:spPr>
          <a:xfrm>
            <a:off x="696000" y="1884680"/>
            <a:ext cx="10872000" cy="3416320"/>
          </a:xfrm>
          <a:prstGeom prst="rect">
            <a:avLst/>
          </a:prstGeom>
        </p:spPr>
        <p:txBody>
          <a:bodyPr wrap="square">
            <a:spAutoFit/>
          </a:bodyPr>
          <a:lstStyle/>
          <a:p>
            <a:pPr indent="270510" algn="just">
              <a:lnSpc>
                <a:spcPct val="150000"/>
              </a:lnSpc>
              <a:spcAft>
                <a:spcPts val="0"/>
              </a:spcAft>
            </a:pPr>
            <a:r>
              <a:rPr lang="zh-CN" altLang="zh-CN" kern="100" dirty="0">
                <a:latin typeface="仿宋" panose="02010609060101010101" pitchFamily="49" charset="-122"/>
                <a:ea typeface="仿宋" panose="02010609060101010101" pitchFamily="49" charset="-122"/>
                <a:cs typeface="仿宋" panose="02010609060101010101" pitchFamily="49" charset="-122"/>
              </a:rPr>
              <a:t>系统依据《临床输血规范》中到要求，实现行政主管部门及血站</a:t>
            </a:r>
            <a:r>
              <a:rPr lang="zh-CN" altLang="zh-CN" kern="100" dirty="0" smtClean="0">
                <a:latin typeface="仿宋" panose="02010609060101010101" pitchFamily="49" charset="-122"/>
                <a:ea typeface="仿宋" panose="02010609060101010101" pitchFamily="49" charset="-122"/>
                <a:cs typeface="仿宋" panose="02010609060101010101" pitchFamily="49" charset="-122"/>
              </a:rPr>
              <a:t>实时</a:t>
            </a:r>
            <a:r>
              <a:rPr lang="zh-CN" altLang="en-US" kern="100" dirty="0" smtClean="0">
                <a:latin typeface="仿宋" panose="02010609060101010101" pitchFamily="49" charset="-122"/>
                <a:ea typeface="仿宋" panose="02010609060101010101" pitchFamily="49" charset="-122"/>
                <a:cs typeface="仿宋" panose="02010609060101010101" pitchFamily="49" charset="-122"/>
              </a:rPr>
              <a:t>掌握</a:t>
            </a:r>
            <a:r>
              <a:rPr lang="zh-CN" altLang="zh-CN" kern="100" dirty="0" smtClean="0">
                <a:latin typeface="仿宋" panose="02010609060101010101" pitchFamily="49" charset="-122"/>
                <a:ea typeface="仿宋" panose="02010609060101010101" pitchFamily="49" charset="-122"/>
                <a:cs typeface="仿宋" panose="02010609060101010101" pitchFamily="49" charset="-122"/>
              </a:rPr>
              <a:t>各</a:t>
            </a:r>
            <a:r>
              <a:rPr lang="zh-CN" altLang="zh-CN" kern="100" dirty="0">
                <a:latin typeface="仿宋" panose="02010609060101010101" pitchFamily="49" charset="-122"/>
                <a:ea typeface="仿宋" panose="02010609060101010101" pitchFamily="49" charset="-122"/>
                <a:cs typeface="仿宋" panose="02010609060101010101" pitchFamily="49" charset="-122"/>
              </a:rPr>
              <a:t>医院临床用血、合理用血、血液库存、数据传输等情况，实现采</a:t>
            </a:r>
            <a:r>
              <a:rPr lang="zh-CN" altLang="zh-CN" kern="100" dirty="0" smtClean="0">
                <a:latin typeface="仿宋" panose="02010609060101010101" pitchFamily="49" charset="-122"/>
                <a:ea typeface="仿宋" panose="02010609060101010101" pitchFamily="49" charset="-122"/>
                <a:cs typeface="仿宋" panose="02010609060101010101" pitchFamily="49" charset="-122"/>
              </a:rPr>
              <a:t>供血全面</a:t>
            </a:r>
            <a:r>
              <a:rPr lang="zh-CN" altLang="zh-CN" kern="100" dirty="0">
                <a:latin typeface="仿宋" panose="02010609060101010101" pitchFamily="49" charset="-122"/>
                <a:ea typeface="仿宋" panose="02010609060101010101" pitchFamily="49" charset="-122"/>
                <a:cs typeface="仿宋" panose="02010609060101010101" pitchFamily="49" charset="-122"/>
              </a:rPr>
              <a:t>管理，便于血站对血液资源的管理和调剂，确保血液供应，并对临床合理用血数据进行专门的指标分析，以方便管理机构根据临床到实际数据制定相应到对策提升临床合理用血水平。</a:t>
            </a:r>
            <a:endParaRPr lang="zh-CN" altLang="zh-CN" kern="100" dirty="0">
              <a:latin typeface="仿宋" panose="02010609060101010101" pitchFamily="49" charset="-122"/>
              <a:ea typeface="仿宋" panose="02010609060101010101" pitchFamily="49" charset="-122"/>
              <a:cs typeface="Times New Roman" panose="02020603050405020304" pitchFamily="18" charset="0"/>
            </a:endParaRPr>
          </a:p>
          <a:p>
            <a:pPr indent="270510" algn="just">
              <a:lnSpc>
                <a:spcPct val="150000"/>
              </a:lnSpc>
              <a:spcAft>
                <a:spcPts val="0"/>
              </a:spcAft>
            </a:pPr>
            <a:r>
              <a:rPr lang="zh-CN" altLang="zh-CN" kern="100" dirty="0">
                <a:latin typeface="仿宋" panose="02010609060101010101" pitchFamily="49" charset="-122"/>
                <a:ea typeface="仿宋" panose="02010609060101010101" pitchFamily="49" charset="-122"/>
                <a:cs typeface="仿宋" panose="02010609060101010101" pitchFamily="49" charset="-122"/>
              </a:rPr>
              <a:t>合理用血监管分析系统是血液管理机构对医院合理用血业务进行监督与指导的综合管理系统。支持医院实时血液库存汇总及明细查看、联网状态监控、患者用血明细查看、合理用血分析、区域血液追溯、报废血统计等监管分析功能，达到血站对血液资源的管理和调剂，确保血液供应，并对临床合理用血数据进行专门到指标分析，以方便管理机构根据临床到实际数据制定相应到对策提升临床合理用血水平。</a:t>
            </a:r>
            <a:endParaRPr lang="zh-CN" altLang="zh-CN" kern="100" dirty="0">
              <a:effectLst/>
              <a:latin typeface="仿宋" panose="02010609060101010101" pitchFamily="49" charset="-122"/>
              <a:ea typeface="仿宋" panose="02010609060101010101" pitchFamily="49" charset="-122"/>
              <a:cs typeface="Times New Roman" panose="02020603050405020304" pitchFamily="18" charset="0"/>
            </a:endParaRPr>
          </a:p>
        </p:txBody>
      </p:sp>
      <p:graphicFrame>
        <p:nvGraphicFramePr>
          <p:cNvPr id="7" name="表格 6"/>
          <p:cNvGraphicFramePr>
            <a:graphicFrameLocks noGrp="1"/>
          </p:cNvGraphicFramePr>
          <p:nvPr/>
        </p:nvGraphicFramePr>
        <p:xfrm>
          <a:off x="829625" y="5517000"/>
          <a:ext cx="10738376" cy="1234440"/>
        </p:xfrm>
        <a:graphic>
          <a:graphicData uri="http://schemas.openxmlformats.org/drawingml/2006/table">
            <a:tbl>
              <a:tblPr firstRow="1" firstCol="1" bandRow="1">
                <a:tableStyleId>{5C22544A-7EE6-4342-B048-85BDC9FD1C3A}</a:tableStyleId>
              </a:tblPr>
              <a:tblGrid>
                <a:gridCol w="1233312"/>
                <a:gridCol w="2500156"/>
                <a:gridCol w="2111408"/>
                <a:gridCol w="4893500"/>
              </a:tblGrid>
              <a:tr h="384000">
                <a:tc gridSpan="4">
                  <a:txBody>
                    <a:bodyPr/>
                    <a:lstStyle/>
                    <a:p>
                      <a:pPr algn="just">
                        <a:lnSpc>
                          <a:spcPct val="150000"/>
                        </a:lnSpc>
                        <a:spcAft>
                          <a:spcPts val="0"/>
                        </a:spcAft>
                      </a:pPr>
                      <a:r>
                        <a:rPr lang="zh-CN" sz="1800" kern="100" dirty="0">
                          <a:effectLst/>
                        </a:rPr>
                        <a:t>适用机构：血站，卫计委</a:t>
                      </a:r>
                      <a:r>
                        <a:rPr lang="zh-CN" sz="1800" kern="100" dirty="0" smtClean="0">
                          <a:effectLst/>
                        </a:rPr>
                        <a:t>等</a:t>
                      </a:r>
                      <a:r>
                        <a:rPr lang="zh-CN" altLang="en-US" sz="1800" kern="100" dirty="0" smtClean="0">
                          <a:effectLst/>
                        </a:rPr>
                        <a:t>监管机构</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hMerge="1">
                  <a:txBody>
                    <a:bodyPr/>
                    <a:lstStyle/>
                    <a:p>
                      <a:endParaRPr lang="zh-CN"/>
                    </a:p>
                  </a:txBody>
                  <a:tcPr/>
                </a:tc>
                <a:tc hMerge="1">
                  <a:txBody>
                    <a:bodyPr/>
                    <a:lstStyle/>
                    <a:p>
                      <a:endParaRPr lang="zh-CN"/>
                    </a:p>
                  </a:txBody>
                  <a:tcPr/>
                </a:tc>
                <a:tc hMerge="1">
                  <a:txBody>
                    <a:bodyPr/>
                    <a:lstStyle/>
                    <a:p>
                      <a:endParaRPr lang="zh-CN"/>
                    </a:p>
                  </a:txBody>
                  <a:tcPr/>
                </a:tc>
              </a:tr>
              <a:tr h="384000">
                <a:tc>
                  <a:txBody>
                    <a:bodyPr/>
                    <a:lstStyle/>
                    <a:p>
                      <a:pPr algn="just">
                        <a:lnSpc>
                          <a:spcPct val="150000"/>
                        </a:lnSpc>
                        <a:spcAft>
                          <a:spcPts val="0"/>
                        </a:spcAft>
                      </a:pPr>
                      <a:r>
                        <a:rPr lang="zh-CN" sz="1800" kern="100">
                          <a:effectLst/>
                        </a:rPr>
                        <a:t>序号</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kern="100">
                          <a:effectLst/>
                        </a:rPr>
                        <a:t>适用科室</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kern="100">
                          <a:effectLst/>
                        </a:rPr>
                        <a:t>适用人员</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kern="100">
                          <a:effectLst/>
                        </a:rPr>
                        <a:t>适用功能</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r>
              <a:tr h="384000">
                <a:tc>
                  <a:txBody>
                    <a:bodyPr/>
                    <a:lstStyle/>
                    <a:p>
                      <a:pPr algn="just">
                        <a:lnSpc>
                          <a:spcPct val="150000"/>
                        </a:lnSpc>
                        <a:spcAft>
                          <a:spcPts val="0"/>
                        </a:spcAft>
                      </a:pPr>
                      <a:r>
                        <a:rPr lang="en-US" sz="1800" kern="100">
                          <a:effectLst/>
                        </a:rPr>
                        <a:t>1</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kern="100">
                          <a:effectLst/>
                        </a:rPr>
                        <a:t>监管科室</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kern="100">
                          <a:effectLst/>
                        </a:rPr>
                        <a:t>科室人员 </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kern="100" dirty="0">
                          <a:effectLst/>
                        </a:rPr>
                        <a:t>合理用血业务监管与统计分析</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45"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CxnSpPr/>
          <p:nvPr/>
        </p:nvCxnSpPr>
        <p:spPr>
          <a:xfrm>
            <a:off x="4440000" y="987888"/>
            <a:ext cx="3168000" cy="0"/>
          </a:xfrm>
          <a:prstGeom prst="line">
            <a:avLst/>
          </a:prstGeom>
          <a:ln w="38100">
            <a:solidFill>
              <a:srgbClr val="19B49B"/>
            </a:solidFill>
          </a:ln>
        </p:spPr>
        <p:style>
          <a:lnRef idx="1">
            <a:schemeClr val="accent1"/>
          </a:lnRef>
          <a:fillRef idx="0">
            <a:schemeClr val="accent1"/>
          </a:fillRef>
          <a:effectRef idx="0">
            <a:schemeClr val="accent1"/>
          </a:effectRef>
          <a:fontRef idx="minor">
            <a:schemeClr val="tx1"/>
          </a:fontRef>
        </p:style>
      </p:cxnSp>
      <p:sp>
        <p:nvSpPr>
          <p:cNvPr id="29" name="TextBox 41"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4274037" y="261000"/>
            <a:ext cx="3643946" cy="646331"/>
          </a:xfrm>
          <a:prstGeom prst="rect">
            <a:avLst/>
          </a:prstGeom>
          <a:noFill/>
        </p:spPr>
        <p:txBody>
          <a:bodyPr wrap="none" rtlCol="0">
            <a:spAutoFit/>
          </a:bodyPr>
          <a:lstStyle/>
          <a:p>
            <a:pPr marR="0" indent="0" algn="ctr" defTabSz="914400" fontAlgn="auto">
              <a:lnSpc>
                <a:spcPct val="100000"/>
              </a:lnSpc>
              <a:spcBef>
                <a:spcPts val="0"/>
              </a:spcBef>
              <a:spcAft>
                <a:spcPts val="0"/>
              </a:spcAft>
              <a:buClrTx/>
              <a:buSzTx/>
              <a:buFontTx/>
              <a:buNone/>
              <a:defRPr/>
            </a:pPr>
            <a:r>
              <a:rPr lang="en-US" altLang="zh-CN" sz="3600" dirty="0" smtClean="0">
                <a:cs typeface="+mn-ea"/>
                <a:sym typeface="+mn-lt"/>
              </a:rPr>
              <a:t>4.2 </a:t>
            </a:r>
            <a:r>
              <a:rPr lang="zh-CN" altLang="en-US" sz="3600" dirty="0" smtClean="0">
                <a:cs typeface="+mn-ea"/>
                <a:sym typeface="+mn-lt"/>
              </a:rPr>
              <a:t>业务功能设计</a:t>
            </a:r>
            <a:endParaRPr kumimoji="0" lang="zh-CN" altLang="en-US" sz="3600" b="0" i="0" kern="1200" cap="none" spc="0" normalizeH="0" baseline="0" noProof="0" dirty="0">
              <a:cs typeface="+mn-ea"/>
              <a:sym typeface="+mn-lt"/>
            </a:endParaRPr>
          </a:p>
        </p:txBody>
      </p:sp>
      <p:sp>
        <p:nvSpPr>
          <p:cNvPr id="100" name="文本框 99"/>
          <p:cNvSpPr txBox="1"/>
          <p:nvPr/>
        </p:nvSpPr>
        <p:spPr>
          <a:xfrm>
            <a:off x="47999" y="1364528"/>
            <a:ext cx="4226037" cy="369332"/>
          </a:xfrm>
          <a:prstGeom prst="rect">
            <a:avLst/>
          </a:prstGeom>
          <a:noFill/>
          <a:ln w="9525">
            <a:noFill/>
          </a:ln>
        </p:spPr>
        <p:txBody>
          <a:bodyPr wrap="square">
            <a:spAutoFit/>
          </a:bodyPr>
          <a:lstStyle/>
          <a:p>
            <a:pPr lvl="2"/>
            <a:r>
              <a:rPr lang="en-US" altLang="zh-CN" b="1" dirty="0" smtClean="0"/>
              <a:t>4.2.2</a:t>
            </a:r>
            <a:r>
              <a:rPr lang="zh-CN" altLang="en-US" b="1" dirty="0" smtClean="0"/>
              <a:t>、</a:t>
            </a:r>
            <a:r>
              <a:rPr lang="zh-CN" altLang="zh-CN" b="1" dirty="0" smtClean="0"/>
              <a:t>医院</a:t>
            </a:r>
            <a:r>
              <a:rPr lang="zh-CN" altLang="zh-CN" b="1" dirty="0"/>
              <a:t>合理用</a:t>
            </a:r>
            <a:r>
              <a:rPr lang="zh-CN" altLang="zh-CN" b="1" dirty="0" smtClean="0"/>
              <a:t>血</a:t>
            </a:r>
            <a:r>
              <a:rPr lang="zh-CN" altLang="en-US" b="1" dirty="0" smtClean="0"/>
              <a:t>管理</a:t>
            </a:r>
            <a:r>
              <a:rPr lang="zh-CN" altLang="zh-CN" b="1" dirty="0" smtClean="0"/>
              <a:t>系统</a:t>
            </a:r>
            <a:endParaRPr lang="zh-CN" altLang="zh-CN" b="1" dirty="0"/>
          </a:p>
        </p:txBody>
      </p:sp>
      <p:sp>
        <p:nvSpPr>
          <p:cNvPr id="6" name="矩形 5"/>
          <p:cNvSpPr/>
          <p:nvPr/>
        </p:nvSpPr>
        <p:spPr>
          <a:xfrm>
            <a:off x="696000" y="1884680"/>
            <a:ext cx="10872000" cy="2308324"/>
          </a:xfrm>
          <a:prstGeom prst="rect">
            <a:avLst/>
          </a:prstGeom>
        </p:spPr>
        <p:txBody>
          <a:bodyPr wrap="square">
            <a:spAutoFit/>
          </a:bodyPr>
          <a:lstStyle/>
          <a:p>
            <a:r>
              <a:rPr lang="en-US" altLang="zh-CN" dirty="0" smtClean="0">
                <a:latin typeface="仿宋" panose="02010609060101010101" pitchFamily="49" charset="-122"/>
                <a:ea typeface="仿宋" panose="02010609060101010101" pitchFamily="49" charset="-122"/>
              </a:rPr>
              <a:t>	</a:t>
            </a:r>
            <a:r>
              <a:rPr lang="zh-CN" altLang="en-US" dirty="0" smtClean="0">
                <a:latin typeface="仿宋" panose="02010609060101010101" pitchFamily="49" charset="-122"/>
                <a:ea typeface="仿宋" panose="02010609060101010101" pitchFamily="49" charset="-122"/>
              </a:rPr>
              <a:t>医院</a:t>
            </a:r>
            <a:r>
              <a:rPr lang="zh-CN" altLang="zh-CN" dirty="0" smtClean="0">
                <a:latin typeface="仿宋" panose="02010609060101010101" pitchFamily="49" charset="-122"/>
                <a:ea typeface="仿宋" panose="02010609060101010101" pitchFamily="49" charset="-122"/>
              </a:rPr>
              <a:t>合理</a:t>
            </a:r>
            <a:r>
              <a:rPr lang="zh-CN" altLang="zh-CN" dirty="0">
                <a:latin typeface="仿宋" panose="02010609060101010101" pitchFamily="49" charset="-122"/>
                <a:ea typeface="仿宋" panose="02010609060101010101" pitchFamily="49" charset="-122"/>
              </a:rPr>
              <a:t>用血管理系统，是医院独立应用的、定制型、合理用血管理软件。合理用血管理系统，依据《医疗机构临床用血管理办法》、《临床输血技术规范》和《国家电子病历评级标准》，遵循《临床输血质量管理与质量控制》标准，融合“互联网</a:t>
            </a:r>
            <a:r>
              <a:rPr lang="en-US" altLang="zh-CN" dirty="0">
                <a:latin typeface="仿宋" panose="02010609060101010101" pitchFamily="49" charset="-122"/>
                <a:ea typeface="仿宋" panose="02010609060101010101" pitchFamily="49" charset="-122"/>
              </a:rPr>
              <a:t>+</a:t>
            </a:r>
            <a:r>
              <a:rPr lang="zh-CN" altLang="zh-CN" dirty="0">
                <a:latin typeface="仿宋" panose="02010609060101010101" pitchFamily="49" charset="-122"/>
                <a:ea typeface="仿宋" panose="02010609060101010101" pitchFamily="49" charset="-122"/>
              </a:rPr>
              <a:t>”应用，集订发血、临床输血与合理用血于一体，实现血液网络化和区域化的闭环管理。从输注环节保障血液供应、血液质量和输血安全，融洽了采供血机构、医疗机构的业务关系。实现对合理用血的管理和控制，规范临床输血操作，提升临床合理用血率，减少血液浪费。</a:t>
            </a:r>
          </a:p>
          <a:p>
            <a:r>
              <a:rPr lang="en-US" altLang="zh-CN" dirty="0" smtClean="0">
                <a:latin typeface="仿宋" panose="02010609060101010101" pitchFamily="49" charset="-122"/>
                <a:ea typeface="仿宋" panose="02010609060101010101" pitchFamily="49" charset="-122"/>
              </a:rPr>
              <a:t>	</a:t>
            </a:r>
            <a:r>
              <a:rPr lang="zh-CN" altLang="zh-CN" dirty="0" smtClean="0">
                <a:latin typeface="仿宋" panose="02010609060101010101" pitchFamily="49" charset="-122"/>
                <a:ea typeface="仿宋" panose="02010609060101010101" pitchFamily="49" charset="-122"/>
              </a:rPr>
              <a:t>合理</a:t>
            </a:r>
            <a:r>
              <a:rPr lang="zh-CN" altLang="zh-CN" dirty="0">
                <a:latin typeface="仿宋" panose="02010609060101010101" pitchFamily="49" charset="-122"/>
                <a:ea typeface="仿宋" panose="02010609060101010101" pitchFamily="49" charset="-122"/>
              </a:rPr>
              <a:t>用血管理系统，面向大中型医疗机构，支持异体输血、自体输血、疑难配血、电子配血等核心业务，有效提高了医疗机构信息化和服务水平。</a:t>
            </a:r>
          </a:p>
        </p:txBody>
      </p:sp>
      <p:graphicFrame>
        <p:nvGraphicFramePr>
          <p:cNvPr id="2" name="表格 1"/>
          <p:cNvGraphicFramePr>
            <a:graphicFrameLocks noGrp="1"/>
          </p:cNvGraphicFramePr>
          <p:nvPr/>
        </p:nvGraphicFramePr>
        <p:xfrm>
          <a:off x="726107" y="4201041"/>
          <a:ext cx="10625893" cy="2560320"/>
        </p:xfrm>
        <a:graphic>
          <a:graphicData uri="http://schemas.openxmlformats.org/drawingml/2006/table">
            <a:tbl>
              <a:tblPr firstRow="1" firstCol="1" bandRow="1">
                <a:tableStyleId>{5C22544A-7EE6-4342-B048-85BDC9FD1C3A}</a:tableStyleId>
              </a:tblPr>
              <a:tblGrid>
                <a:gridCol w="1026667"/>
                <a:gridCol w="2754771"/>
                <a:gridCol w="2063045"/>
                <a:gridCol w="4781410"/>
              </a:tblGrid>
              <a:tr h="0">
                <a:tc gridSpan="4">
                  <a:txBody>
                    <a:bodyPr/>
                    <a:lstStyle/>
                    <a:p>
                      <a:pPr algn="just">
                        <a:lnSpc>
                          <a:spcPct val="150000"/>
                        </a:lnSpc>
                        <a:spcAft>
                          <a:spcPts val="0"/>
                        </a:spcAft>
                      </a:pPr>
                      <a:r>
                        <a:rPr lang="zh-CN" sz="1400" kern="100" dirty="0">
                          <a:effectLst/>
                        </a:rPr>
                        <a:t>适用机构：二级以上医院</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hMerge="1">
                  <a:txBody>
                    <a:bodyPr/>
                    <a:lstStyle/>
                    <a:p>
                      <a:endParaRPr lang="zh-CN"/>
                    </a:p>
                  </a:txBody>
                  <a:tcPr/>
                </a:tc>
                <a:tc hMerge="1">
                  <a:txBody>
                    <a:bodyPr/>
                    <a:lstStyle/>
                    <a:p>
                      <a:endParaRPr lang="zh-CN"/>
                    </a:p>
                  </a:txBody>
                  <a:tcPr/>
                </a:tc>
                <a:tc hMerge="1">
                  <a:txBody>
                    <a:bodyPr/>
                    <a:lstStyle/>
                    <a:p>
                      <a:endParaRPr lang="zh-CN"/>
                    </a:p>
                  </a:txBody>
                  <a:tcPr/>
                </a:tc>
              </a:tr>
              <a:tr h="0">
                <a:tc>
                  <a:txBody>
                    <a:bodyPr/>
                    <a:lstStyle/>
                    <a:p>
                      <a:pPr algn="just">
                        <a:lnSpc>
                          <a:spcPct val="150000"/>
                        </a:lnSpc>
                        <a:spcAft>
                          <a:spcPts val="0"/>
                        </a:spcAft>
                      </a:pPr>
                      <a:r>
                        <a:rPr lang="zh-CN" sz="1400" kern="100">
                          <a:effectLst/>
                        </a:rPr>
                        <a:t>序号</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400" kern="100">
                          <a:effectLst/>
                        </a:rPr>
                        <a:t>适用科室</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400" kern="100">
                          <a:effectLst/>
                        </a:rPr>
                        <a:t>适用人员</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400" kern="100" dirty="0">
                          <a:effectLst/>
                        </a:rPr>
                        <a:t>适用功能</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n-US" sz="1400" kern="100">
                          <a:effectLst/>
                        </a:rPr>
                        <a:t>1</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400" kern="100">
                          <a:effectLst/>
                        </a:rPr>
                        <a:t>输血科（检验科）</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400" kern="100">
                          <a:effectLst/>
                        </a:rPr>
                        <a:t>工作人员</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400" kern="100" dirty="0">
                          <a:effectLst/>
                        </a:rPr>
                        <a:t>库存管理，配发血，疑难配</a:t>
                      </a:r>
                      <a:r>
                        <a:rPr lang="zh-CN" sz="1400" kern="100" dirty="0" smtClean="0">
                          <a:effectLst/>
                        </a:rPr>
                        <a:t>血</a:t>
                      </a:r>
                      <a:r>
                        <a:rPr lang="zh-CN" altLang="en-US" sz="1400" kern="100" dirty="0" smtClean="0">
                          <a:effectLst/>
                        </a:rPr>
                        <a:t>，统计分析，合理用血分析控制</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n-US" sz="1400" kern="100">
                          <a:effectLst/>
                        </a:rPr>
                        <a:t>2</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400" kern="100">
                          <a:effectLst/>
                        </a:rPr>
                        <a:t>临床用血科室</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400" kern="100">
                          <a:effectLst/>
                        </a:rPr>
                        <a:t>医生</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400" kern="100">
                          <a:effectLst/>
                        </a:rPr>
                        <a:t>异体用血，自体用血，输血指南，输血评价</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n-US" sz="1400" kern="100">
                          <a:effectLst/>
                        </a:rPr>
                        <a:t>3</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400" kern="100">
                          <a:effectLst/>
                        </a:rPr>
                        <a:t>临床用血科室</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400" kern="100">
                          <a:effectLst/>
                        </a:rPr>
                        <a:t>护士</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400" kern="100" dirty="0">
                          <a:effectLst/>
                        </a:rPr>
                        <a:t>血液输注</a:t>
                      </a:r>
                      <a:r>
                        <a:rPr lang="zh-CN" sz="1400" kern="100" dirty="0" smtClean="0">
                          <a:effectLst/>
                        </a:rPr>
                        <a:t>，</a:t>
                      </a:r>
                      <a:r>
                        <a:rPr lang="zh-CN" altLang="en-US" sz="1400" kern="100" dirty="0" smtClean="0">
                          <a:effectLst/>
                        </a:rPr>
                        <a:t>输血护理、</a:t>
                      </a:r>
                      <a:r>
                        <a:rPr lang="zh-CN" sz="1400" kern="100" dirty="0" smtClean="0">
                          <a:effectLst/>
                        </a:rPr>
                        <a:t>输血</a:t>
                      </a:r>
                      <a:r>
                        <a:rPr lang="zh-CN" sz="1400" kern="100" dirty="0">
                          <a:effectLst/>
                        </a:rPr>
                        <a:t>反应</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n-US" sz="1400" kern="100">
                          <a:effectLst/>
                        </a:rPr>
                        <a:t>4</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400" kern="100">
                          <a:effectLst/>
                        </a:rPr>
                        <a:t>医院行政主管</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400" kern="100">
                          <a:effectLst/>
                        </a:rPr>
                        <a:t>行政主管</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400" kern="100" dirty="0">
                          <a:effectLst/>
                        </a:rPr>
                        <a:t>用血申请</a:t>
                      </a:r>
                      <a:r>
                        <a:rPr lang="zh-CN" sz="1400" kern="100" dirty="0" smtClean="0">
                          <a:effectLst/>
                        </a:rPr>
                        <a:t>审批</a:t>
                      </a:r>
                      <a:r>
                        <a:rPr lang="zh-CN" altLang="en-US" sz="1400" kern="100" dirty="0" smtClean="0">
                          <a:effectLst/>
                        </a:rPr>
                        <a:t>，统计分析</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r>
              <a:tr h="0">
                <a:tc>
                  <a:txBody>
                    <a:bodyPr/>
                    <a:lstStyle/>
                    <a:p>
                      <a:pPr algn="just">
                        <a:lnSpc>
                          <a:spcPct val="150000"/>
                        </a:lnSpc>
                        <a:spcAft>
                          <a:spcPts val="0"/>
                        </a:spcAft>
                      </a:pPr>
                      <a:r>
                        <a:rPr lang="en-US" sz="1400" kern="100">
                          <a:effectLst/>
                        </a:rPr>
                        <a:t>5</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400" kern="100" dirty="0">
                          <a:effectLst/>
                        </a:rPr>
                        <a:t>信息科</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400" kern="100">
                          <a:effectLst/>
                        </a:rPr>
                        <a:t>技术人员</a:t>
                      </a:r>
                      <a:endParaRPr lang="zh-CN" sz="105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400" kern="100" dirty="0" smtClean="0">
                          <a:effectLst/>
                        </a:rPr>
                        <a:t>接口</a:t>
                      </a:r>
                      <a:r>
                        <a:rPr lang="zh-CN" sz="1400" kern="100" dirty="0">
                          <a:effectLst/>
                        </a:rPr>
                        <a:t>（患者</a:t>
                      </a:r>
                      <a:r>
                        <a:rPr lang="zh-CN" sz="1400" kern="100" dirty="0" smtClean="0">
                          <a:effectLst/>
                        </a:rPr>
                        <a:t>、</a:t>
                      </a:r>
                      <a:r>
                        <a:rPr lang="zh-CN" altLang="en-US" sz="1400" kern="100" dirty="0" smtClean="0">
                          <a:effectLst/>
                        </a:rPr>
                        <a:t>检验结果、</a:t>
                      </a:r>
                      <a:r>
                        <a:rPr lang="zh-CN" sz="1400" kern="100" dirty="0" smtClean="0">
                          <a:effectLst/>
                        </a:rPr>
                        <a:t>医嘱</a:t>
                      </a:r>
                      <a:r>
                        <a:rPr lang="zh-CN" sz="1400" kern="100" dirty="0">
                          <a:effectLst/>
                        </a:rPr>
                        <a:t>、费用等信息同步）</a:t>
                      </a:r>
                      <a:endParaRPr lang="zh-CN" sz="105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45"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CxnSpPr/>
          <p:nvPr/>
        </p:nvCxnSpPr>
        <p:spPr>
          <a:xfrm>
            <a:off x="4440000" y="1059888"/>
            <a:ext cx="3168000" cy="0"/>
          </a:xfrm>
          <a:prstGeom prst="line">
            <a:avLst/>
          </a:prstGeom>
          <a:ln w="38100">
            <a:solidFill>
              <a:srgbClr val="19B49B"/>
            </a:solidFill>
          </a:ln>
        </p:spPr>
        <p:style>
          <a:lnRef idx="1">
            <a:schemeClr val="accent1"/>
          </a:lnRef>
          <a:fillRef idx="0">
            <a:schemeClr val="accent1"/>
          </a:fillRef>
          <a:effectRef idx="0">
            <a:schemeClr val="accent1"/>
          </a:effectRef>
          <a:fontRef idx="minor">
            <a:schemeClr val="tx1"/>
          </a:fontRef>
        </p:style>
      </p:cxnSp>
      <p:sp>
        <p:nvSpPr>
          <p:cNvPr id="29" name="TextBox 41"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4274037" y="333000"/>
            <a:ext cx="3643946" cy="646331"/>
          </a:xfrm>
          <a:prstGeom prst="rect">
            <a:avLst/>
          </a:prstGeom>
          <a:noFill/>
        </p:spPr>
        <p:txBody>
          <a:bodyPr wrap="none" rtlCol="0">
            <a:spAutoFit/>
          </a:bodyPr>
          <a:lstStyle/>
          <a:p>
            <a:pPr marR="0" indent="0" algn="ctr" defTabSz="914400" fontAlgn="auto">
              <a:lnSpc>
                <a:spcPct val="100000"/>
              </a:lnSpc>
              <a:spcBef>
                <a:spcPts val="0"/>
              </a:spcBef>
              <a:spcAft>
                <a:spcPts val="0"/>
              </a:spcAft>
              <a:buClrTx/>
              <a:buSzTx/>
              <a:buFontTx/>
              <a:buNone/>
              <a:defRPr/>
            </a:pPr>
            <a:r>
              <a:rPr lang="en-US" altLang="zh-CN" sz="3600" dirty="0" smtClean="0">
                <a:cs typeface="+mn-ea"/>
                <a:sym typeface="+mn-lt"/>
              </a:rPr>
              <a:t>4.2 </a:t>
            </a:r>
            <a:r>
              <a:rPr lang="zh-CN" altLang="en-US" sz="3600" dirty="0" smtClean="0">
                <a:cs typeface="+mn-ea"/>
                <a:sym typeface="+mn-lt"/>
              </a:rPr>
              <a:t>业务功能设计</a:t>
            </a:r>
            <a:endParaRPr kumimoji="0" lang="zh-CN" altLang="en-US" sz="3600" b="0" i="0" kern="1200" cap="none" spc="0" normalizeH="0" baseline="0" noProof="0" dirty="0">
              <a:cs typeface="+mn-ea"/>
              <a:sym typeface="+mn-lt"/>
            </a:endParaRPr>
          </a:p>
        </p:txBody>
      </p:sp>
      <p:sp>
        <p:nvSpPr>
          <p:cNvPr id="100" name="文本框 99"/>
          <p:cNvSpPr txBox="1"/>
          <p:nvPr/>
        </p:nvSpPr>
        <p:spPr>
          <a:xfrm>
            <a:off x="120000" y="1469675"/>
            <a:ext cx="11664001" cy="2306955"/>
          </a:xfrm>
          <a:prstGeom prst="rect">
            <a:avLst/>
          </a:prstGeom>
          <a:noFill/>
          <a:ln w="9525">
            <a:noFill/>
          </a:ln>
        </p:spPr>
        <p:txBody>
          <a:bodyPr wrap="square">
            <a:spAutoFit/>
          </a:bodyPr>
          <a:lstStyle/>
          <a:p>
            <a:pPr lvl="2"/>
            <a:r>
              <a:rPr lang="en-US" altLang="zh-CN" b="1" dirty="0" smtClean="0"/>
              <a:t>4.2.3</a:t>
            </a:r>
            <a:r>
              <a:rPr lang="zh-CN" altLang="en-US" b="1" dirty="0" smtClean="0"/>
              <a:t>、</a:t>
            </a:r>
            <a:r>
              <a:rPr lang="zh-CN" altLang="zh-CN" b="1" dirty="0" smtClean="0"/>
              <a:t>血费报销</a:t>
            </a:r>
            <a:r>
              <a:rPr lang="zh-CN" altLang="en-US" b="1" dirty="0" smtClean="0"/>
              <a:t>管理</a:t>
            </a:r>
            <a:r>
              <a:rPr lang="zh-CN" altLang="zh-CN" b="1" dirty="0" smtClean="0"/>
              <a:t>系统</a:t>
            </a:r>
            <a:endParaRPr lang="en-US" altLang="zh-CN" b="1" dirty="0" smtClean="0"/>
          </a:p>
          <a:p>
            <a:pPr lvl="2"/>
            <a:endParaRPr lang="en-US" altLang="zh-CN" b="1" dirty="0" smtClean="0"/>
          </a:p>
          <a:p>
            <a:pPr lvl="2"/>
            <a:r>
              <a:rPr lang="zh-CN" altLang="zh-CN" dirty="0">
                <a:latin typeface="仿宋" panose="02010609060101010101" pitchFamily="49" charset="-122"/>
                <a:ea typeface="仿宋" panose="02010609060101010101" pitchFamily="49" charset="-122"/>
              </a:rPr>
              <a:t>   血费异地报销系统，建立全市医院和血站间异地审核、报销、结算管理信息化系统，实现献血者在全市范围内任何一家医院都可以实现本人及其亲属用血费用的报销。这样最大限度地简化了免费用血者的报销程序，使免费用血者方便快捷地享受到无偿献血的优惠政策，最大限度为献血者提供方便，提升献血服务，对保留献血者、招回献血者可以起到积极作用，进一步提高无偿献血者及其家庭成员的献血热情，促进无偿献血事业的健康快速发展。</a:t>
            </a:r>
          </a:p>
          <a:p>
            <a:pPr lvl="2"/>
            <a:r>
              <a:rPr lang="zh-CN" altLang="zh-CN" dirty="0">
                <a:latin typeface="仿宋" panose="02010609060101010101" pitchFamily="49" charset="-122"/>
                <a:ea typeface="仿宋" panose="02010609060101010101" pitchFamily="49" charset="-122"/>
              </a:rPr>
              <a:t>   省级范围内的其他血站如果也安装有此系统，还可以实现</a:t>
            </a:r>
            <a:r>
              <a:rPr lang="zh-CN" altLang="zh-CN" dirty="0" smtClean="0">
                <a:latin typeface="仿宋" panose="02010609060101010101" pitchFamily="49" charset="-122"/>
                <a:ea typeface="仿宋" panose="02010609060101010101" pitchFamily="49" charset="-122"/>
              </a:rPr>
              <a:t>全省血</a:t>
            </a:r>
            <a:r>
              <a:rPr lang="zh-CN" altLang="zh-CN" dirty="0">
                <a:latin typeface="仿宋" panose="02010609060101010101" pitchFamily="49" charset="-122"/>
                <a:ea typeface="仿宋" panose="02010609060101010101" pitchFamily="49" charset="-122"/>
              </a:rPr>
              <a:t>费异地报销。</a:t>
            </a:r>
          </a:p>
        </p:txBody>
      </p:sp>
      <p:graphicFrame>
        <p:nvGraphicFramePr>
          <p:cNvPr id="2" name="表格 1"/>
          <p:cNvGraphicFramePr>
            <a:graphicFrameLocks noGrp="1"/>
          </p:cNvGraphicFramePr>
          <p:nvPr/>
        </p:nvGraphicFramePr>
        <p:xfrm>
          <a:off x="1128000" y="3936112"/>
          <a:ext cx="10440000" cy="2721272"/>
        </p:xfrm>
        <a:graphic>
          <a:graphicData uri="http://schemas.openxmlformats.org/drawingml/2006/table">
            <a:tbl>
              <a:tblPr firstRow="1" firstCol="1" bandRow="1">
                <a:tableStyleId>{5C22544A-7EE6-4342-B048-85BDC9FD1C3A}</a:tableStyleId>
              </a:tblPr>
              <a:tblGrid>
                <a:gridCol w="1008707"/>
                <a:gridCol w="2706578"/>
                <a:gridCol w="2026953"/>
                <a:gridCol w="4697762"/>
              </a:tblGrid>
              <a:tr h="474578">
                <a:tc gridSpan="4">
                  <a:txBody>
                    <a:bodyPr/>
                    <a:lstStyle/>
                    <a:p>
                      <a:pPr algn="just">
                        <a:lnSpc>
                          <a:spcPct val="150000"/>
                        </a:lnSpc>
                        <a:spcAft>
                          <a:spcPts val="0"/>
                        </a:spcAft>
                      </a:pPr>
                      <a:r>
                        <a:rPr lang="zh-CN" sz="1800" kern="100" dirty="0">
                          <a:effectLst/>
                        </a:rPr>
                        <a:t>适用机构：二级以上医院</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hMerge="1">
                  <a:txBody>
                    <a:bodyPr/>
                    <a:lstStyle/>
                    <a:p>
                      <a:endParaRPr lang="zh-CN"/>
                    </a:p>
                  </a:txBody>
                  <a:tcPr/>
                </a:tc>
                <a:tc hMerge="1">
                  <a:txBody>
                    <a:bodyPr/>
                    <a:lstStyle/>
                    <a:p>
                      <a:endParaRPr lang="zh-CN"/>
                    </a:p>
                  </a:txBody>
                  <a:tcPr/>
                </a:tc>
                <a:tc hMerge="1">
                  <a:txBody>
                    <a:bodyPr/>
                    <a:lstStyle/>
                    <a:p>
                      <a:endParaRPr lang="zh-CN"/>
                    </a:p>
                  </a:txBody>
                  <a:tcPr/>
                </a:tc>
              </a:tr>
              <a:tr h="474578">
                <a:tc>
                  <a:txBody>
                    <a:bodyPr/>
                    <a:lstStyle/>
                    <a:p>
                      <a:pPr algn="just">
                        <a:lnSpc>
                          <a:spcPct val="150000"/>
                        </a:lnSpc>
                        <a:spcAft>
                          <a:spcPts val="0"/>
                        </a:spcAft>
                      </a:pPr>
                      <a:r>
                        <a:rPr lang="zh-CN" sz="1800" kern="100">
                          <a:effectLst/>
                        </a:rPr>
                        <a:t>序号</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kern="100">
                          <a:effectLst/>
                        </a:rPr>
                        <a:t>适用科室</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kern="100">
                          <a:effectLst/>
                        </a:rPr>
                        <a:t>适用人员</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kern="100">
                          <a:effectLst/>
                        </a:rPr>
                        <a:t>适用功能</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r>
              <a:tr h="474578">
                <a:tc>
                  <a:txBody>
                    <a:bodyPr/>
                    <a:lstStyle/>
                    <a:p>
                      <a:pPr algn="just">
                        <a:lnSpc>
                          <a:spcPct val="150000"/>
                        </a:lnSpc>
                        <a:spcAft>
                          <a:spcPts val="0"/>
                        </a:spcAft>
                      </a:pPr>
                      <a:r>
                        <a:rPr lang="en-US" sz="1800" kern="100">
                          <a:effectLst/>
                        </a:rPr>
                        <a:t>1</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kern="100">
                          <a:effectLst/>
                        </a:rPr>
                        <a:t>输血科（检验科）</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kern="100">
                          <a:effectLst/>
                        </a:rPr>
                        <a:t>工作人员</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kern="100" dirty="0">
                          <a:effectLst/>
                        </a:rPr>
                        <a:t>患者用血明细，相关方献血情况。统计汇总，费用结算</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r>
              <a:tr h="474578">
                <a:tc>
                  <a:txBody>
                    <a:bodyPr/>
                    <a:lstStyle/>
                    <a:p>
                      <a:pPr algn="just">
                        <a:lnSpc>
                          <a:spcPct val="150000"/>
                        </a:lnSpc>
                        <a:spcAft>
                          <a:spcPts val="0"/>
                        </a:spcAft>
                      </a:pPr>
                      <a:r>
                        <a:rPr lang="en-US" sz="1800" kern="100">
                          <a:effectLst/>
                        </a:rPr>
                        <a:t>2</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kern="100">
                          <a:effectLst/>
                        </a:rPr>
                        <a:t>血站</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kern="100">
                          <a:effectLst/>
                        </a:rPr>
                        <a:t>工作人员</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kern="100" dirty="0">
                          <a:effectLst/>
                        </a:rPr>
                        <a:t>患者用血</a:t>
                      </a:r>
                      <a:r>
                        <a:rPr lang="zh-CN" sz="1800" kern="100" dirty="0" smtClean="0">
                          <a:effectLst/>
                        </a:rPr>
                        <a:t>审核</a:t>
                      </a:r>
                      <a:r>
                        <a:rPr lang="zh-CN" altLang="en-US" sz="1800" kern="100" dirty="0" smtClean="0">
                          <a:effectLst/>
                        </a:rPr>
                        <a:t>，费用结算，统计分析</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r>
              <a:tr h="474578">
                <a:tc>
                  <a:txBody>
                    <a:bodyPr/>
                    <a:lstStyle/>
                    <a:p>
                      <a:pPr algn="just">
                        <a:lnSpc>
                          <a:spcPct val="150000"/>
                        </a:lnSpc>
                        <a:spcAft>
                          <a:spcPts val="0"/>
                        </a:spcAft>
                      </a:pPr>
                      <a:r>
                        <a:rPr lang="en-US" sz="1800" kern="100">
                          <a:effectLst/>
                        </a:rPr>
                        <a:t>3</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kern="100">
                          <a:effectLst/>
                        </a:rPr>
                        <a:t>医院、血站财务科</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kern="100">
                          <a:effectLst/>
                        </a:rPr>
                        <a:t>工作人员</a:t>
                      </a:r>
                      <a:endParaRPr lang="zh-CN" sz="18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c>
                  <a:txBody>
                    <a:bodyPr/>
                    <a:lstStyle/>
                    <a:p>
                      <a:pPr algn="just">
                        <a:lnSpc>
                          <a:spcPct val="150000"/>
                        </a:lnSpc>
                        <a:spcAft>
                          <a:spcPts val="0"/>
                        </a:spcAft>
                      </a:pPr>
                      <a:r>
                        <a:rPr lang="zh-CN" sz="1800" kern="100" dirty="0">
                          <a:effectLst/>
                        </a:rPr>
                        <a:t>用血者费用结算，统计查询</a:t>
                      </a:r>
                      <a:endParaRPr lang="zh-CN" sz="18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 calcmode="lin" valueType="num">
                                      <p:cBhvr>
                                        <p:cTn id="7" dur="500" fill="hold"/>
                                        <p:tgtEl>
                                          <p:spTgt spid="36"/>
                                        </p:tgtEl>
                                        <p:attrNameLst>
                                          <p:attrName>ppt_w</p:attrName>
                                        </p:attrNameLst>
                                      </p:cBhvr>
                                      <p:tavLst>
                                        <p:tav tm="0">
                                          <p:val>
                                            <p:fltVal val="0"/>
                                          </p:val>
                                        </p:tav>
                                        <p:tav tm="100000">
                                          <p:val>
                                            <p:strVal val="#ppt_w"/>
                                          </p:val>
                                        </p:tav>
                                      </p:tavLst>
                                    </p:anim>
                                    <p:anim calcmode="lin" valueType="num">
                                      <p:cBhvr>
                                        <p:cTn id="8" dur="500" fill="hold"/>
                                        <p:tgtEl>
                                          <p:spTgt spid="36"/>
                                        </p:tgtEl>
                                        <p:attrNameLst>
                                          <p:attrName>ppt_h</p:attrName>
                                        </p:attrNameLst>
                                      </p:cBhvr>
                                      <p:tavLst>
                                        <p:tav tm="0">
                                          <p:val>
                                            <p:fltVal val="0"/>
                                          </p:val>
                                        </p:tav>
                                        <p:tav tm="100000">
                                          <p:val>
                                            <p:strVal val="#ppt_h"/>
                                          </p:val>
                                        </p:tav>
                                      </p:tavLst>
                                    </p:anim>
                                    <p:animEffect transition="in" filter="fade">
                                      <p:cBhvr>
                                        <p:cTn id="9" dur="500"/>
                                        <p:tgtEl>
                                          <p:spTgt spid="36"/>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29"/>
                                        </p:tgtEl>
                                        <p:attrNameLst>
                                          <p:attrName>style.visibility</p:attrName>
                                        </p:attrNameLst>
                                      </p:cBhvr>
                                      <p:to>
                                        <p:strVal val="visible"/>
                                      </p:to>
                                    </p:set>
                                    <p:anim calcmode="lin" valueType="num">
                                      <p:cBhvr>
                                        <p:cTn id="12" dur="500" fill="hold"/>
                                        <p:tgtEl>
                                          <p:spTgt spid="29"/>
                                        </p:tgtEl>
                                        <p:attrNameLst>
                                          <p:attrName>ppt_w</p:attrName>
                                        </p:attrNameLst>
                                      </p:cBhvr>
                                      <p:tavLst>
                                        <p:tav tm="0">
                                          <p:val>
                                            <p:fltVal val="0"/>
                                          </p:val>
                                        </p:tav>
                                        <p:tav tm="100000">
                                          <p:val>
                                            <p:strVal val="#ppt_w"/>
                                          </p:val>
                                        </p:tav>
                                      </p:tavLst>
                                    </p:anim>
                                    <p:anim calcmode="lin" valueType="num">
                                      <p:cBhvr>
                                        <p:cTn id="13" dur="500" fill="hold"/>
                                        <p:tgtEl>
                                          <p:spTgt spid="29"/>
                                        </p:tgtEl>
                                        <p:attrNameLst>
                                          <p:attrName>ppt_h</p:attrName>
                                        </p:attrNameLst>
                                      </p:cBhvr>
                                      <p:tavLst>
                                        <p:tav tm="0">
                                          <p:val>
                                            <p:fltVal val="0"/>
                                          </p:val>
                                        </p:tav>
                                        <p:tav tm="100000">
                                          <p:val>
                                            <p:strVal val="#ppt_h"/>
                                          </p:val>
                                        </p:tav>
                                      </p:tavLst>
                                    </p:anim>
                                    <p:animEffect transition="in" filter="fade">
                                      <p:cBhvr>
                                        <p:cTn id="14"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p:nvPr/>
        </p:nvSpPr>
        <p:spPr>
          <a:xfrm>
            <a:off x="359410" y="687070"/>
            <a:ext cx="11473180" cy="5810885"/>
          </a:xfrm>
          <a:prstGeom prst="rect">
            <a:avLst/>
          </a:prstGeom>
          <a:solidFill>
            <a:schemeClr val="bg1">
              <a:alpha val="0"/>
            </a:schemeClr>
          </a:solidFill>
          <a:ln w="38100">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TextBox 11"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5179724" y="3417703"/>
            <a:ext cx="1832553" cy="584775"/>
          </a:xfrm>
          <a:prstGeom prst="rect">
            <a:avLst/>
          </a:prstGeom>
          <a:noFill/>
        </p:spPr>
        <p:txBody>
          <a:bodyPr wrap="none" rtlCol="0">
            <a:spAutoFit/>
          </a:bodyPr>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ctr"/>
            <a:r>
              <a:rPr lang="zh-CN" altLang="en-US" sz="3200" b="1" dirty="0" smtClean="0">
                <a:solidFill>
                  <a:schemeClr val="tx1"/>
                </a:solidFill>
                <a:cs typeface="+mn-ea"/>
                <a:sym typeface="+mn-lt"/>
              </a:rPr>
              <a:t>方案</a:t>
            </a:r>
            <a:r>
              <a:rPr lang="zh-CN" altLang="id-ID" sz="3200" b="1" dirty="0" smtClean="0">
                <a:solidFill>
                  <a:schemeClr val="tx1"/>
                </a:solidFill>
                <a:cs typeface="+mn-ea"/>
                <a:sym typeface="+mn-lt"/>
              </a:rPr>
              <a:t>概述</a:t>
            </a:r>
            <a:endParaRPr lang="zh-CN" altLang="id-ID" sz="3200" b="1" dirty="0">
              <a:solidFill>
                <a:schemeClr val="tx1"/>
              </a:solidFill>
              <a:cs typeface="+mn-ea"/>
              <a:sym typeface="+mn-lt"/>
            </a:endParaRPr>
          </a:p>
        </p:txBody>
      </p:sp>
      <p:cxnSp>
        <p:nvCxnSpPr>
          <p:cNvPr id="35" name="Straight Connector 40"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CxnSpPr/>
          <p:nvPr/>
        </p:nvCxnSpPr>
        <p:spPr>
          <a:xfrm flipV="1">
            <a:off x="5370830" y="4119245"/>
            <a:ext cx="1501775" cy="635"/>
          </a:xfrm>
          <a:prstGeom prst="line">
            <a:avLst/>
          </a:prstGeom>
          <a:ln w="38100">
            <a:solidFill>
              <a:srgbClr val="19B49B"/>
            </a:solidFill>
          </a:ln>
        </p:spPr>
        <p:style>
          <a:lnRef idx="1">
            <a:schemeClr val="accent1"/>
          </a:lnRef>
          <a:fillRef idx="0">
            <a:schemeClr val="accent1"/>
          </a:fillRef>
          <a:effectRef idx="0">
            <a:schemeClr val="accent1"/>
          </a:effectRef>
          <a:fontRef idx="minor">
            <a:schemeClr val="tx1"/>
          </a:fontRef>
        </p:style>
      </p:cxnSp>
      <p:sp>
        <p:nvSpPr>
          <p:cNvPr id="36" name="Rectangle 11"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p:nvPr/>
        </p:nvSpPr>
        <p:spPr>
          <a:xfrm>
            <a:off x="5200311" y="1491349"/>
            <a:ext cx="1800000" cy="1800000"/>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cs typeface="+mn-ea"/>
                <a:sym typeface="+mn-lt"/>
              </a:rPr>
              <a:t>01</a:t>
            </a:r>
            <a:endParaRPr lang="id-ID" sz="4400" dirty="0">
              <a:cs typeface="+mn-ea"/>
              <a:sym typeface="+mn-lt"/>
            </a:endParaRPr>
          </a:p>
        </p:txBody>
      </p:sp>
      <p:sp>
        <p:nvSpPr>
          <p:cNvPr id="2" name="e7d195523061f1c0"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hidden="1"/>
          <p:cNvSpPr txBox="1"/>
          <p:nvPr/>
        </p:nvSpPr>
        <p:spPr>
          <a:xfrm>
            <a:off x="-355600" y="1803400"/>
            <a:ext cx="293927" cy="1016000"/>
          </a:xfrm>
          <a:prstGeom prst="rect">
            <a:avLst/>
          </a:prstGeom>
          <a:noFill/>
        </p:spPr>
        <p:txBody>
          <a:bodyPr vert="wordArtVert" rtlCol="0">
            <a:spAutoFit/>
          </a:bodyPr>
          <a:lstStyle/>
          <a:p>
            <a:r>
              <a:rPr lang="en-US" altLang="zh-CN" sz="100" smtClean="0"/>
              <a:t>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a:t>
            </a:r>
            <a:endParaRPr lang="zh-CN" altLang="en-US" sz="100"/>
          </a:p>
        </p:txBody>
      </p:sp>
    </p:spTree>
    <p:extLst>
      <p:ext uri="{BB962C8B-B14F-4D97-AF65-F5344CB8AC3E}">
        <p14:creationId xmlns:p14="http://schemas.microsoft.com/office/powerpoint/2010/main" val="566055071"/>
      </p:ext>
    </p:extLst>
  </p:cSld>
  <p:clrMapOvr>
    <a:masterClrMapping/>
  </p:clrMapOvr>
  <p:transition spd="slow" advClick="0">
    <p:cove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矩形 39"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p:nvPr/>
        </p:nvSpPr>
        <p:spPr>
          <a:xfrm>
            <a:off x="359410" y="625475"/>
            <a:ext cx="11473180" cy="5872480"/>
          </a:xfrm>
          <a:prstGeom prst="rect">
            <a:avLst/>
          </a:prstGeom>
          <a:solidFill>
            <a:schemeClr val="bg1">
              <a:alpha val="0"/>
            </a:schemeClr>
          </a:solidFill>
          <a:ln w="38100">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33" name="TextBox 11"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5179721" y="3417703"/>
            <a:ext cx="1832553" cy="584775"/>
          </a:xfrm>
          <a:prstGeom prst="rect">
            <a:avLst/>
          </a:prstGeom>
          <a:noFill/>
        </p:spPr>
        <p:txBody>
          <a:bodyPr wrap="none" rtlCol="0">
            <a:spAutoFit/>
          </a:bodyPr>
          <a:lstStyle>
            <a:defPPr>
              <a:defRPr lang="id-ID"/>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4400" algn="l" defTabSz="913765" rtl="0" eaLnBrk="1" latinLnBrk="0" hangingPunct="1">
              <a:defRPr sz="1800" kern="1200">
                <a:solidFill>
                  <a:schemeClr val="tx1"/>
                </a:solidFill>
                <a:latin typeface="+mn-lt"/>
                <a:ea typeface="+mn-ea"/>
                <a:cs typeface="+mn-cs"/>
              </a:defRPr>
            </a:lvl3pPr>
            <a:lvl4pPr marL="1371600" algn="l" defTabSz="913765" rtl="0" eaLnBrk="1" latinLnBrk="0" hangingPunct="1">
              <a:defRPr sz="1800" kern="1200">
                <a:solidFill>
                  <a:schemeClr val="tx1"/>
                </a:solidFill>
                <a:latin typeface="+mn-lt"/>
                <a:ea typeface="+mn-ea"/>
                <a:cs typeface="+mn-cs"/>
              </a:defRPr>
            </a:lvl4pPr>
            <a:lvl5pPr marL="1828800" algn="l" defTabSz="913765" rtl="0" eaLnBrk="1" latinLnBrk="0" hangingPunct="1">
              <a:defRPr sz="1800" kern="1200">
                <a:solidFill>
                  <a:schemeClr val="tx1"/>
                </a:solidFill>
                <a:latin typeface="+mn-lt"/>
                <a:ea typeface="+mn-ea"/>
                <a:cs typeface="+mn-cs"/>
              </a:defRPr>
            </a:lvl5pPr>
            <a:lvl6pPr marL="2286000" algn="l" defTabSz="913765" rtl="0" eaLnBrk="1" latinLnBrk="0" hangingPunct="1">
              <a:defRPr sz="1800" kern="1200">
                <a:solidFill>
                  <a:schemeClr val="tx1"/>
                </a:solidFill>
                <a:latin typeface="+mn-lt"/>
                <a:ea typeface="+mn-ea"/>
                <a:cs typeface="+mn-cs"/>
              </a:defRPr>
            </a:lvl6pPr>
            <a:lvl7pPr marL="2743200" algn="l" defTabSz="913765" rtl="0" eaLnBrk="1" latinLnBrk="0" hangingPunct="1">
              <a:defRPr sz="1800" kern="1200">
                <a:solidFill>
                  <a:schemeClr val="tx1"/>
                </a:solidFill>
                <a:latin typeface="+mn-lt"/>
                <a:ea typeface="+mn-ea"/>
                <a:cs typeface="+mn-cs"/>
              </a:defRPr>
            </a:lvl7pPr>
            <a:lvl8pPr marL="3200400" algn="l" defTabSz="913765" rtl="0" eaLnBrk="1" latinLnBrk="0" hangingPunct="1">
              <a:defRPr sz="1800" kern="1200">
                <a:solidFill>
                  <a:schemeClr val="tx1"/>
                </a:solidFill>
                <a:latin typeface="+mn-lt"/>
                <a:ea typeface="+mn-ea"/>
                <a:cs typeface="+mn-cs"/>
              </a:defRPr>
            </a:lvl8pPr>
            <a:lvl9pPr marL="3657600" algn="l" defTabSz="913765" rtl="0" eaLnBrk="1" latinLnBrk="0" hangingPunct="1">
              <a:defRPr sz="1800" kern="1200">
                <a:solidFill>
                  <a:schemeClr val="tx1"/>
                </a:solidFill>
                <a:latin typeface="+mn-lt"/>
                <a:ea typeface="+mn-ea"/>
                <a:cs typeface="+mn-cs"/>
              </a:defRPr>
            </a:lvl9pPr>
          </a:lstStyle>
          <a:p>
            <a:pPr algn="ctr"/>
            <a:r>
              <a:rPr lang="zh-CN" altLang="id-ID" sz="3200" b="1" dirty="0" smtClean="0">
                <a:solidFill>
                  <a:schemeClr val="bg1">
                    <a:lumMod val="50000"/>
                  </a:schemeClr>
                </a:solidFill>
                <a:cs typeface="+mn-ea"/>
                <a:sym typeface="+mn-lt"/>
              </a:rPr>
              <a:t>项目</a:t>
            </a:r>
            <a:r>
              <a:rPr lang="zh-CN" altLang="en-US" sz="3200" b="1" dirty="0" smtClean="0">
                <a:solidFill>
                  <a:schemeClr val="bg1">
                    <a:lumMod val="50000"/>
                  </a:schemeClr>
                </a:solidFill>
                <a:cs typeface="+mn-ea"/>
                <a:sym typeface="+mn-lt"/>
              </a:rPr>
              <a:t>实施</a:t>
            </a:r>
            <a:endParaRPr lang="zh-CN" altLang="id-ID" sz="3200" b="1" dirty="0">
              <a:solidFill>
                <a:schemeClr val="bg1">
                  <a:lumMod val="50000"/>
                </a:schemeClr>
              </a:solidFill>
              <a:cs typeface="+mn-ea"/>
              <a:sym typeface="+mn-lt"/>
            </a:endParaRPr>
          </a:p>
        </p:txBody>
      </p:sp>
      <p:cxnSp>
        <p:nvCxnSpPr>
          <p:cNvPr id="35" name="Straight Connector 40"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CxnSpPr/>
          <p:nvPr/>
        </p:nvCxnSpPr>
        <p:spPr>
          <a:xfrm>
            <a:off x="5196205" y="4048125"/>
            <a:ext cx="1910080" cy="0"/>
          </a:xfrm>
          <a:prstGeom prst="line">
            <a:avLst/>
          </a:prstGeom>
          <a:ln w="38100">
            <a:solidFill>
              <a:srgbClr val="19B49B"/>
            </a:solidFill>
          </a:ln>
        </p:spPr>
        <p:style>
          <a:lnRef idx="1">
            <a:schemeClr val="accent1"/>
          </a:lnRef>
          <a:fillRef idx="0">
            <a:schemeClr val="accent1"/>
          </a:fillRef>
          <a:effectRef idx="0">
            <a:schemeClr val="accent1"/>
          </a:effectRef>
          <a:fontRef idx="minor">
            <a:schemeClr val="tx1"/>
          </a:fontRef>
        </p:style>
      </p:cxnSp>
      <p:sp>
        <p:nvSpPr>
          <p:cNvPr id="36" name="Rectangle 11"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p:nvPr/>
        </p:nvSpPr>
        <p:spPr>
          <a:xfrm>
            <a:off x="5200311" y="1491349"/>
            <a:ext cx="1800000" cy="1800000"/>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smtClean="0">
                <a:cs typeface="+mn-ea"/>
                <a:sym typeface="+mn-lt"/>
              </a:rPr>
              <a:t>06</a:t>
            </a:r>
          </a:p>
        </p:txBody>
      </p:sp>
      <p:sp>
        <p:nvSpPr>
          <p:cNvPr id="2" name="e7d195523061f1c0"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hidden="1"/>
          <p:cNvSpPr txBox="1"/>
          <p:nvPr/>
        </p:nvSpPr>
        <p:spPr>
          <a:xfrm>
            <a:off x="-355600" y="1803400"/>
            <a:ext cx="293927" cy="1016000"/>
          </a:xfrm>
          <a:prstGeom prst="rect">
            <a:avLst/>
          </a:prstGeom>
          <a:noFill/>
        </p:spPr>
        <p:txBody>
          <a:bodyPr vert="wordArtVert" rtlCol="0">
            <a:spAutoFit/>
          </a:bodyPr>
          <a:lstStyle/>
          <a:p>
            <a:r>
              <a:rPr lang="en-US" altLang="zh-CN" sz="100" smtClean="0"/>
              <a:t>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a:t>
            </a:r>
            <a:endParaRPr lang="zh-CN" altLang="en-US" sz="100"/>
          </a:p>
        </p:txBody>
      </p:sp>
    </p:spTree>
  </p:cSld>
  <p:clrMapOvr>
    <a:masterClrMapping/>
  </p:clrMapOvr>
  <p:transition spd="slow" advClick="0">
    <p:cove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p:nvPr/>
        </p:nvSpPr>
        <p:spPr>
          <a:xfrm>
            <a:off x="359410" y="625475"/>
            <a:ext cx="11473180" cy="5872480"/>
          </a:xfrm>
          <a:prstGeom prst="rect">
            <a:avLst/>
          </a:prstGeom>
          <a:solidFill>
            <a:schemeClr val="bg1">
              <a:alpha val="0"/>
            </a:schemeClr>
          </a:solidFill>
          <a:ln w="38100">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TextBox 41"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5080347" y="829867"/>
            <a:ext cx="2031326"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smtClean="0">
                <a:ln>
                  <a:noFill/>
                </a:ln>
                <a:solidFill>
                  <a:schemeClr val="tx1"/>
                </a:solidFill>
                <a:effectLst/>
                <a:uLnTx/>
                <a:uFillTx/>
                <a:cs typeface="+mn-ea"/>
                <a:sym typeface="+mn-lt"/>
              </a:rPr>
              <a:t>项目范围</a:t>
            </a:r>
            <a:endParaRPr kumimoji="0" lang="zh-CN" altLang="en-US" sz="3600" b="0" i="0" u="none" strike="noStrike" kern="1200" cap="none" spc="0" normalizeH="0" baseline="0" noProof="0" dirty="0">
              <a:ln>
                <a:noFill/>
              </a:ln>
              <a:solidFill>
                <a:schemeClr val="tx1"/>
              </a:solidFill>
              <a:effectLst/>
              <a:uLnTx/>
              <a:uFillTx/>
              <a:cs typeface="+mn-ea"/>
              <a:sym typeface="+mn-lt"/>
            </a:endParaRPr>
          </a:p>
        </p:txBody>
      </p:sp>
      <p:cxnSp>
        <p:nvCxnSpPr>
          <p:cNvPr id="36" name="Straight Connector 45"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CxnSpPr/>
          <p:nvPr/>
        </p:nvCxnSpPr>
        <p:spPr>
          <a:xfrm flipV="1">
            <a:off x="4939030" y="1474840"/>
            <a:ext cx="2380615" cy="10160"/>
          </a:xfrm>
          <a:prstGeom prst="line">
            <a:avLst/>
          </a:prstGeom>
          <a:ln w="38100">
            <a:solidFill>
              <a:srgbClr val="19B49B"/>
            </a:solidFill>
          </a:ln>
        </p:spPr>
        <p:style>
          <a:lnRef idx="1">
            <a:schemeClr val="accent1"/>
          </a:lnRef>
          <a:fillRef idx="0">
            <a:schemeClr val="accent1"/>
          </a:fillRef>
          <a:effectRef idx="0">
            <a:schemeClr val="accent1"/>
          </a:effectRef>
          <a:fontRef idx="minor">
            <a:schemeClr val="tx1"/>
          </a:fontRef>
        </p:style>
      </p:cxnSp>
      <p:sp>
        <p:nvSpPr>
          <p:cNvPr id="2" name="e7d195523061f1c0"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hidden="1"/>
          <p:cNvSpPr txBox="1"/>
          <p:nvPr/>
        </p:nvSpPr>
        <p:spPr>
          <a:xfrm>
            <a:off x="-355600" y="1803400"/>
            <a:ext cx="293927" cy="1016000"/>
          </a:xfrm>
          <a:prstGeom prst="rect">
            <a:avLst/>
          </a:prstGeom>
          <a:noFill/>
        </p:spPr>
        <p:txBody>
          <a:bodyPr vert="wordArtVert" rtlCol="0">
            <a:spAutoFit/>
          </a:bodyPr>
          <a:lstStyle/>
          <a:p>
            <a:r>
              <a:rPr lang="en-US" altLang="zh-CN" sz="100" smtClean="0"/>
              <a:t>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a:t>
            </a:r>
            <a:endParaRPr lang="zh-CN" altLang="en-US" sz="100"/>
          </a:p>
        </p:txBody>
      </p:sp>
      <p:sp>
        <p:nvSpPr>
          <p:cNvPr id="3" name="矩形 2"/>
          <p:cNvSpPr/>
          <p:nvPr/>
        </p:nvSpPr>
        <p:spPr>
          <a:xfrm>
            <a:off x="994410" y="1803400"/>
            <a:ext cx="10574020" cy="2308324"/>
          </a:xfrm>
          <a:prstGeom prst="rect">
            <a:avLst/>
          </a:prstGeom>
        </p:spPr>
        <p:txBody>
          <a:bodyPr wrap="square">
            <a:spAutoFit/>
          </a:bodyPr>
          <a:lstStyle/>
          <a:p>
            <a:pPr indent="356235" algn="just">
              <a:spcAft>
                <a:spcPts val="0"/>
              </a:spcAft>
            </a:pPr>
            <a:r>
              <a:rPr lang="zh-CN" altLang="zh-CN" sz="2400" kern="100" dirty="0">
                <a:latin typeface="微软雅黑" panose="020B0503020204020204" pitchFamily="34" charset="-122"/>
                <a:ea typeface="微软雅黑" panose="020B0503020204020204" pitchFamily="34" charset="-122"/>
                <a:cs typeface="Times New Roman" panose="02020603050405020304" pitchFamily="18" charset="0"/>
              </a:rPr>
              <a:t>本项目</a:t>
            </a:r>
            <a:r>
              <a:rPr lang="zh-CN" altLang="zh-CN" sz="2400" kern="100" dirty="0" smtClean="0">
                <a:latin typeface="微软雅黑" panose="020B0503020204020204" pitchFamily="34" charset="-122"/>
                <a:ea typeface="微软雅黑" panose="020B0503020204020204" pitchFamily="34" charset="-122"/>
                <a:cs typeface="Times New Roman" panose="02020603050405020304" pitchFamily="18" charset="0"/>
              </a:rPr>
              <a:t>在</a:t>
            </a:r>
            <a:r>
              <a:rPr lang="zh-CN" altLang="en-US" sz="2400" kern="100" dirty="0" smtClean="0">
                <a:latin typeface="微软雅黑" panose="020B0503020204020204" pitchFamily="34" charset="-122"/>
                <a:ea typeface="微软雅黑" panose="020B0503020204020204" pitchFamily="34" charset="-122"/>
                <a:cs typeface="Times New Roman" panose="02020603050405020304" pitchFamily="18" charset="0"/>
              </a:rPr>
              <a:t>临沂</a:t>
            </a:r>
            <a:r>
              <a:rPr lang="zh-CN" altLang="zh-CN" sz="2400" kern="100" dirty="0" smtClean="0">
                <a:latin typeface="微软雅黑" panose="020B0503020204020204" pitchFamily="34" charset="-122"/>
                <a:ea typeface="微软雅黑" panose="020B0503020204020204" pitchFamily="34" charset="-122"/>
                <a:cs typeface="Times New Roman" panose="02020603050405020304" pitchFamily="18" charset="0"/>
              </a:rPr>
              <a:t>市</a:t>
            </a:r>
            <a:r>
              <a:rPr lang="zh-CN" altLang="zh-CN" sz="2400" kern="100" dirty="0">
                <a:latin typeface="微软雅黑" panose="020B0503020204020204" pitchFamily="34" charset="-122"/>
                <a:ea typeface="微软雅黑" panose="020B0503020204020204" pitchFamily="34" charset="-122"/>
                <a:cs typeface="Times New Roman" panose="02020603050405020304" pitchFamily="18" charset="0"/>
              </a:rPr>
              <a:t>所有二级以上用血医疗单位推广，适用于所有的二级以上医疗用血单位。</a:t>
            </a:r>
          </a:p>
          <a:p>
            <a:pPr indent="356235" algn="just">
              <a:spcAft>
                <a:spcPts val="0"/>
              </a:spcAft>
            </a:pPr>
            <a:endParaRPr lang="zh-CN" altLang="zh-CN" sz="2400" kern="100" dirty="0">
              <a:latin typeface="微软雅黑" panose="020B0503020204020204" pitchFamily="34" charset="-122"/>
              <a:ea typeface="微软雅黑" panose="020B0503020204020204" pitchFamily="34" charset="-122"/>
              <a:cs typeface="Times New Roman" panose="02020603050405020304" pitchFamily="18" charset="0"/>
            </a:endParaRPr>
          </a:p>
          <a:p>
            <a:pPr indent="356235" algn="just">
              <a:spcAft>
                <a:spcPts val="0"/>
              </a:spcAft>
            </a:pPr>
            <a:r>
              <a:rPr lang="zh-CN" altLang="zh-CN" sz="2400" kern="100" dirty="0">
                <a:latin typeface="微软雅黑" panose="020B0503020204020204" pitchFamily="34" charset="-122"/>
                <a:ea typeface="微软雅黑" panose="020B0503020204020204" pitchFamily="34" charset="-122"/>
                <a:cs typeface="Times New Roman" panose="02020603050405020304" pitchFamily="18" charset="0"/>
              </a:rPr>
              <a:t>已经开展有输血业务的小型医院，可以采用医院平台版的输血系统</a:t>
            </a:r>
            <a:r>
              <a:rPr lang="zh-CN" altLang="zh-CN" sz="2400" kern="100" dirty="0" smtClean="0">
                <a:latin typeface="微软雅黑" panose="020B0503020204020204" pitchFamily="34" charset="-122"/>
                <a:ea typeface="微软雅黑" panose="020B0503020204020204" pitchFamily="34" charset="-122"/>
                <a:cs typeface="Times New Roman" panose="02020603050405020304" pitchFamily="18" charset="0"/>
              </a:rPr>
              <a:t>。</a:t>
            </a:r>
            <a:r>
              <a:rPr lang="zh-CN" altLang="en-US" sz="2400" kern="100" dirty="0" smtClean="0">
                <a:latin typeface="微软雅黑" panose="020B0503020204020204" pitchFamily="34" charset="-122"/>
                <a:ea typeface="微软雅黑" panose="020B0503020204020204" pitchFamily="34" charset="-122"/>
                <a:cs typeface="Times New Roman" panose="02020603050405020304" pitchFamily="18" charset="0"/>
              </a:rPr>
              <a:t>大的医院，因为数据对接比较多，可以在平台版的基础上后期升级为合理用血独立部署版。</a:t>
            </a:r>
            <a:endParaRPr lang="zh-CN" altLang="zh-CN" sz="2400" kern="100" dirty="0">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16"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p:nvPr/>
        </p:nvSpPr>
        <p:spPr>
          <a:xfrm>
            <a:off x="359410" y="625475"/>
            <a:ext cx="11473180" cy="5872480"/>
          </a:xfrm>
          <a:prstGeom prst="rect">
            <a:avLst/>
          </a:prstGeom>
          <a:solidFill>
            <a:schemeClr val="bg1">
              <a:alpha val="0"/>
            </a:schemeClr>
          </a:solidFill>
          <a:ln w="38100">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TextBox 41"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3094228" y="829867"/>
            <a:ext cx="6003568"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smtClean="0">
                <a:ln>
                  <a:noFill/>
                </a:ln>
                <a:solidFill>
                  <a:schemeClr val="tx1"/>
                </a:solidFill>
                <a:effectLst/>
                <a:uLnTx/>
                <a:uFillTx/>
                <a:cs typeface="+mn-ea"/>
                <a:sym typeface="+mn-lt"/>
              </a:rPr>
              <a:t>项目建设配套准备</a:t>
            </a:r>
            <a:r>
              <a:rPr kumimoji="0" lang="en-US" altLang="zh-CN" sz="3600" b="0" i="0" u="none" strike="noStrike" kern="1200" cap="none" spc="0" normalizeH="0" baseline="0" noProof="0" dirty="0" smtClean="0">
                <a:ln>
                  <a:noFill/>
                </a:ln>
                <a:solidFill>
                  <a:schemeClr val="tx1"/>
                </a:solidFill>
                <a:effectLst/>
                <a:uLnTx/>
                <a:uFillTx/>
                <a:cs typeface="+mn-ea"/>
                <a:sym typeface="+mn-lt"/>
              </a:rPr>
              <a:t>(</a:t>
            </a:r>
            <a:r>
              <a:rPr kumimoji="0" lang="zh-CN" altLang="en-US" sz="3600" b="0" i="0" u="none" strike="noStrike" kern="1200" cap="none" spc="0" normalizeH="0" baseline="0" noProof="0" dirty="0" smtClean="0">
                <a:ln>
                  <a:noFill/>
                </a:ln>
                <a:solidFill>
                  <a:schemeClr val="tx1"/>
                </a:solidFill>
                <a:effectLst/>
                <a:uLnTx/>
                <a:uFillTx/>
                <a:cs typeface="+mn-ea"/>
                <a:sym typeface="+mn-lt"/>
              </a:rPr>
              <a:t>医院准备</a:t>
            </a:r>
            <a:r>
              <a:rPr kumimoji="0" lang="en-US" altLang="zh-CN" sz="3600" b="0" i="0" u="none" strike="noStrike" kern="1200" cap="none" spc="0" normalizeH="0" baseline="0" noProof="0" dirty="0" smtClean="0">
                <a:ln>
                  <a:noFill/>
                </a:ln>
                <a:solidFill>
                  <a:schemeClr val="tx1"/>
                </a:solidFill>
                <a:effectLst/>
                <a:uLnTx/>
                <a:uFillTx/>
                <a:cs typeface="+mn-ea"/>
                <a:sym typeface="+mn-lt"/>
              </a:rPr>
              <a:t>)</a:t>
            </a:r>
            <a:endParaRPr kumimoji="0" lang="zh-CN" altLang="en-US" sz="3600" b="0" i="0" u="none" strike="noStrike" kern="1200" cap="none" spc="0" normalizeH="0" baseline="0" noProof="0" dirty="0">
              <a:ln>
                <a:noFill/>
              </a:ln>
              <a:solidFill>
                <a:schemeClr val="tx1"/>
              </a:solidFill>
              <a:effectLst/>
              <a:uLnTx/>
              <a:uFillTx/>
              <a:cs typeface="+mn-ea"/>
              <a:sym typeface="+mn-lt"/>
            </a:endParaRPr>
          </a:p>
        </p:txBody>
      </p:sp>
      <p:cxnSp>
        <p:nvCxnSpPr>
          <p:cNvPr id="36" name="Straight Connector 45"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CxnSpPr/>
          <p:nvPr/>
        </p:nvCxnSpPr>
        <p:spPr>
          <a:xfrm>
            <a:off x="3288000" y="1485000"/>
            <a:ext cx="5616000" cy="0"/>
          </a:xfrm>
          <a:prstGeom prst="line">
            <a:avLst/>
          </a:prstGeom>
          <a:ln w="38100">
            <a:solidFill>
              <a:srgbClr val="19B49B"/>
            </a:solidFill>
          </a:ln>
        </p:spPr>
        <p:style>
          <a:lnRef idx="1">
            <a:schemeClr val="accent1"/>
          </a:lnRef>
          <a:fillRef idx="0">
            <a:schemeClr val="accent1"/>
          </a:fillRef>
          <a:effectRef idx="0">
            <a:schemeClr val="accent1"/>
          </a:effectRef>
          <a:fontRef idx="minor">
            <a:schemeClr val="tx1"/>
          </a:fontRef>
        </p:style>
      </p:cxnSp>
      <p:sp>
        <p:nvSpPr>
          <p:cNvPr id="2" name="e7d195523061f1c0"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hidden="1"/>
          <p:cNvSpPr txBox="1"/>
          <p:nvPr/>
        </p:nvSpPr>
        <p:spPr>
          <a:xfrm>
            <a:off x="-355600" y="1803400"/>
            <a:ext cx="293927" cy="1016000"/>
          </a:xfrm>
          <a:prstGeom prst="rect">
            <a:avLst/>
          </a:prstGeom>
          <a:noFill/>
        </p:spPr>
        <p:txBody>
          <a:bodyPr vert="wordArtVert" rtlCol="0">
            <a:spAutoFit/>
          </a:bodyPr>
          <a:lstStyle/>
          <a:p>
            <a:r>
              <a:rPr lang="en-US" altLang="zh-CN" sz="100" smtClean="0"/>
              <a:t>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a:t>
            </a:r>
            <a:endParaRPr lang="zh-CN" altLang="en-US" sz="100"/>
          </a:p>
        </p:txBody>
      </p:sp>
      <p:graphicFrame>
        <p:nvGraphicFramePr>
          <p:cNvPr id="5" name="表格 4"/>
          <p:cNvGraphicFramePr>
            <a:graphicFrameLocks noGrp="1"/>
          </p:cNvGraphicFramePr>
          <p:nvPr>
            <p:extLst>
              <p:ext uri="{D42A27DB-BD31-4B8C-83A1-F6EECF244321}">
                <p14:modId xmlns:p14="http://schemas.microsoft.com/office/powerpoint/2010/main" val="3917874875"/>
              </p:ext>
            </p:extLst>
          </p:nvPr>
        </p:nvGraphicFramePr>
        <p:xfrm>
          <a:off x="696000" y="1536970"/>
          <a:ext cx="10871998" cy="4916030"/>
        </p:xfrm>
        <a:graphic>
          <a:graphicData uri="http://schemas.openxmlformats.org/drawingml/2006/table">
            <a:tbl>
              <a:tblPr firstRow="1" firstCol="1" bandRow="1"/>
              <a:tblGrid>
                <a:gridCol w="1941632"/>
                <a:gridCol w="1163838"/>
                <a:gridCol w="1941632"/>
                <a:gridCol w="1941632"/>
                <a:gridCol w="1941632"/>
                <a:gridCol w="1941632"/>
              </a:tblGrid>
              <a:tr h="205904">
                <a:tc rowSpan="2">
                  <a:txBody>
                    <a:bodyPr/>
                    <a:lstStyle/>
                    <a:p>
                      <a:pPr algn="ctr">
                        <a:spcAft>
                          <a:spcPts val="0"/>
                        </a:spcAft>
                      </a:pPr>
                      <a:r>
                        <a:rPr lang="zh-CN" sz="1400" b="1" kern="100" dirty="0">
                          <a:effectLst/>
                          <a:latin typeface="等线" panose="02010600030101010101" pitchFamily="2" charset="-122"/>
                          <a:ea typeface="等线" panose="02010600030101010101" pitchFamily="2" charset="-122"/>
                          <a:cs typeface="Times New Roman" panose="02020603050405020304" pitchFamily="18" charset="0"/>
                        </a:rPr>
                        <a:t>序号</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rowSpan="2">
                  <a:txBody>
                    <a:bodyPr/>
                    <a:lstStyle/>
                    <a:p>
                      <a:pPr algn="ctr">
                        <a:spcAft>
                          <a:spcPts val="0"/>
                        </a:spcAft>
                      </a:pPr>
                      <a:r>
                        <a:rPr lang="zh-CN" sz="1400" b="1" kern="100">
                          <a:effectLst/>
                          <a:latin typeface="等线" panose="02010600030101010101" pitchFamily="2" charset="-122"/>
                          <a:ea typeface="等线" panose="02010600030101010101" pitchFamily="2" charset="-122"/>
                          <a:cs typeface="Times New Roman" panose="02020603050405020304" pitchFamily="18" charset="0"/>
                        </a:rPr>
                        <a:t>名称</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gridSpan="2">
                  <a:txBody>
                    <a:bodyPr/>
                    <a:lstStyle/>
                    <a:p>
                      <a:pPr algn="ctr">
                        <a:spcAft>
                          <a:spcPts val="0"/>
                        </a:spcAft>
                      </a:pPr>
                      <a:r>
                        <a:rPr lang="zh-CN" sz="1400" b="1" kern="100" dirty="0">
                          <a:effectLst/>
                          <a:latin typeface="等线" panose="02010600030101010101" pitchFamily="2" charset="-122"/>
                          <a:ea typeface="等线" panose="02010600030101010101" pitchFamily="2" charset="-122"/>
                          <a:cs typeface="Times New Roman" panose="02020603050405020304" pitchFamily="18" charset="0"/>
                        </a:rPr>
                        <a:t>服务</a:t>
                      </a:r>
                      <a:r>
                        <a:rPr lang="zh-CN" sz="1400" b="1" kern="100" dirty="0" smtClean="0">
                          <a:effectLst/>
                          <a:latin typeface="等线" panose="02010600030101010101" pitchFamily="2" charset="-122"/>
                          <a:ea typeface="等线" panose="02010600030101010101" pitchFamily="2" charset="-122"/>
                          <a:cs typeface="Times New Roman" panose="02020603050405020304" pitchFamily="18" charset="0"/>
                        </a:rPr>
                        <a:t>端</a:t>
                      </a:r>
                      <a:r>
                        <a:rPr lang="zh-CN" altLang="en-US" sz="1400" b="1" kern="100" dirty="0" smtClean="0">
                          <a:effectLst/>
                          <a:latin typeface="等线" panose="02010600030101010101" pitchFamily="2" charset="-122"/>
                          <a:ea typeface="等线" panose="02010600030101010101" pitchFamily="2" charset="-122"/>
                          <a:cs typeface="Times New Roman" panose="02020603050405020304" pitchFamily="18" charset="0"/>
                        </a:rPr>
                        <a:t>（后期独立部署版准备）</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hMerge="1">
                  <a:txBody>
                    <a:bodyPr/>
                    <a:lstStyle/>
                    <a:p>
                      <a:endParaRPr lang="zh-CN" altLang="en-US"/>
                    </a:p>
                  </a:txBody>
                  <a:tcPr/>
                </a:tc>
                <a:tc gridSpan="2">
                  <a:txBody>
                    <a:bodyPr/>
                    <a:lstStyle/>
                    <a:p>
                      <a:pPr algn="ctr">
                        <a:spcAft>
                          <a:spcPts val="0"/>
                        </a:spcAft>
                      </a:pPr>
                      <a:r>
                        <a:rPr lang="zh-CN" sz="1400" b="1" kern="100" dirty="0" smtClean="0">
                          <a:effectLst/>
                          <a:latin typeface="等线" panose="02010600030101010101" pitchFamily="2" charset="-122"/>
                          <a:ea typeface="等线" panose="02010600030101010101" pitchFamily="2" charset="-122"/>
                          <a:cs typeface="Times New Roman" panose="02020603050405020304" pitchFamily="18" charset="0"/>
                        </a:rPr>
                        <a:t>客户端</a:t>
                      </a:r>
                      <a:r>
                        <a:rPr lang="zh-CN" altLang="en-US" sz="1400" b="1" kern="100" dirty="0" smtClean="0">
                          <a:effectLst/>
                          <a:latin typeface="等线" panose="02010600030101010101" pitchFamily="2" charset="-122"/>
                          <a:ea typeface="等线" panose="02010600030101010101" pitchFamily="2" charset="-122"/>
                          <a:cs typeface="Times New Roman" panose="02020603050405020304" pitchFamily="18" charset="0"/>
                        </a:rPr>
                        <a:t>（平台</a:t>
                      </a:r>
                      <a:r>
                        <a:rPr lang="zh-CN" altLang="en-US" sz="1400" b="1" kern="100" dirty="0" smtClean="0">
                          <a:effectLst/>
                          <a:latin typeface="等线" panose="02010600030101010101" pitchFamily="2" charset="-122"/>
                          <a:ea typeface="等线" panose="02010600030101010101" pitchFamily="2" charset="-122"/>
                          <a:cs typeface="Times New Roman" panose="02020603050405020304" pitchFamily="18" charset="0"/>
                        </a:rPr>
                        <a:t>版准备）</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hMerge="1">
                  <a:txBody>
                    <a:bodyPr/>
                    <a:lstStyle/>
                    <a:p>
                      <a:endParaRPr lang="zh-CN" altLang="en-US"/>
                    </a:p>
                  </a:txBody>
                  <a:tcPr/>
                </a:tc>
              </a:tr>
              <a:tr h="205904">
                <a:tc vMerge="1">
                  <a:txBody>
                    <a:bodyPr/>
                    <a:lstStyle/>
                    <a:p>
                      <a:endParaRPr lang="zh-CN" altLang="en-US"/>
                    </a:p>
                  </a:txBody>
                  <a:tcPr/>
                </a:tc>
                <a:tc vMerge="1">
                  <a:txBody>
                    <a:bodyPr/>
                    <a:lstStyle/>
                    <a:p>
                      <a:endParaRPr lang="zh-CN" altLang="en-US"/>
                    </a:p>
                  </a:txBody>
                  <a:tcPr/>
                </a:tc>
                <a:tc>
                  <a:txBody>
                    <a:bodyPr/>
                    <a:lstStyle/>
                    <a:p>
                      <a:pPr algn="ctr">
                        <a:spcAft>
                          <a:spcPts val="0"/>
                        </a:spcAft>
                      </a:pPr>
                      <a:r>
                        <a:rPr lang="zh-CN" sz="1400" b="1" kern="100" dirty="0">
                          <a:effectLst/>
                          <a:latin typeface="等线" panose="02010600030101010101" pitchFamily="2" charset="-122"/>
                          <a:ea typeface="等线" panose="02010600030101010101" pitchFamily="2" charset="-122"/>
                          <a:cs typeface="Times New Roman" panose="02020603050405020304" pitchFamily="18" charset="0"/>
                        </a:rPr>
                        <a:t>最低配置</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ctr">
                        <a:spcAft>
                          <a:spcPts val="0"/>
                        </a:spcAft>
                      </a:pPr>
                      <a:r>
                        <a:rPr lang="zh-CN" sz="1400" b="1" kern="100">
                          <a:effectLst/>
                          <a:latin typeface="等线" panose="02010600030101010101" pitchFamily="2" charset="-122"/>
                          <a:ea typeface="等线" panose="02010600030101010101" pitchFamily="2" charset="-122"/>
                          <a:cs typeface="Times New Roman" panose="02020603050405020304" pitchFamily="18" charset="0"/>
                        </a:rPr>
                        <a:t>推荐配置</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ctr">
                        <a:spcAft>
                          <a:spcPts val="0"/>
                        </a:spcAft>
                      </a:pPr>
                      <a:r>
                        <a:rPr lang="zh-CN" sz="1400" b="1" kern="100">
                          <a:effectLst/>
                          <a:latin typeface="等线" panose="02010600030101010101" pitchFamily="2" charset="-122"/>
                          <a:ea typeface="等线" panose="02010600030101010101" pitchFamily="2" charset="-122"/>
                          <a:cs typeface="Times New Roman" panose="02020603050405020304" pitchFamily="18" charset="0"/>
                        </a:rPr>
                        <a:t>最低配置</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c>
                  <a:txBody>
                    <a:bodyPr/>
                    <a:lstStyle/>
                    <a:p>
                      <a:pPr algn="ctr">
                        <a:spcAft>
                          <a:spcPts val="0"/>
                        </a:spcAft>
                      </a:pPr>
                      <a:r>
                        <a:rPr lang="zh-CN" sz="1400" b="1" kern="100">
                          <a:effectLst/>
                          <a:latin typeface="等线" panose="02010600030101010101" pitchFamily="2" charset="-122"/>
                          <a:ea typeface="等线" panose="02010600030101010101" pitchFamily="2" charset="-122"/>
                          <a:cs typeface="Times New Roman" panose="02020603050405020304" pitchFamily="18" charset="0"/>
                        </a:rPr>
                        <a:t>推荐配置</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EAAAA"/>
                    </a:solidFill>
                  </a:tcPr>
                </a:tc>
              </a:tr>
              <a:tr h="205904">
                <a:tc>
                  <a:txBody>
                    <a:bodyPr/>
                    <a:lstStyle/>
                    <a:p>
                      <a:pPr algn="ctr">
                        <a:spcAft>
                          <a:spcPts val="0"/>
                        </a:spcAft>
                      </a:pPr>
                      <a:r>
                        <a:rPr lang="en-US" sz="1400" kern="100">
                          <a:effectLst/>
                          <a:latin typeface="宋体" panose="02010600030101010101" pitchFamily="2" charset="-122"/>
                          <a:ea typeface="等线" panose="02010600030101010101" pitchFamily="2" charset="-122"/>
                          <a:cs typeface="Times New Roman" panose="02020603050405020304" pitchFamily="18" charset="0"/>
                        </a:rPr>
                        <a:t>1</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kern="100">
                          <a:effectLst/>
                          <a:latin typeface="宋体" panose="02010600030101010101" pitchFamily="2" charset="-122"/>
                          <a:ea typeface="等线" panose="02010600030101010101" pitchFamily="2" charset="-122"/>
                          <a:cs typeface="Times New Roman" panose="02020603050405020304" pitchFamily="18" charset="0"/>
                        </a:rPr>
                        <a:t>处理器</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100">
                          <a:effectLst/>
                          <a:latin typeface="宋体" panose="02010600030101010101" pitchFamily="2" charset="-122"/>
                          <a:ea typeface="等线" panose="02010600030101010101" pitchFamily="2" charset="-122"/>
                          <a:cs typeface="Times New Roman" panose="02020603050405020304" pitchFamily="18" charset="0"/>
                        </a:rPr>
                        <a:t>1.4GHz 64</a:t>
                      </a:r>
                      <a:r>
                        <a:rPr lang="zh-CN" sz="1400" kern="100">
                          <a:effectLst/>
                          <a:latin typeface="宋体" panose="02010600030101010101" pitchFamily="2" charset="-122"/>
                          <a:ea typeface="等线" panose="02010600030101010101" pitchFamily="2" charset="-122"/>
                          <a:cs typeface="Times New Roman" panose="02020603050405020304" pitchFamily="18" charset="0"/>
                        </a:rPr>
                        <a:t>位</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100" dirty="0">
                          <a:effectLst/>
                          <a:latin typeface="宋体" panose="02010600030101010101" pitchFamily="2" charset="-122"/>
                          <a:ea typeface="等线" panose="02010600030101010101" pitchFamily="2" charset="-122"/>
                          <a:cs typeface="Times New Roman" panose="02020603050405020304" pitchFamily="18" charset="0"/>
                        </a:rPr>
                        <a:t>2.0GHz 64</a:t>
                      </a:r>
                      <a:r>
                        <a:rPr lang="zh-CN" sz="1400" kern="100" dirty="0">
                          <a:effectLst/>
                          <a:latin typeface="宋体" panose="02010600030101010101" pitchFamily="2" charset="-122"/>
                          <a:ea typeface="等线" panose="02010600030101010101" pitchFamily="2" charset="-122"/>
                          <a:cs typeface="Times New Roman" panose="02020603050405020304" pitchFamily="18" charset="0"/>
                        </a:rPr>
                        <a:t>位</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100">
                          <a:effectLst/>
                          <a:latin typeface="宋体" panose="02010600030101010101" pitchFamily="2" charset="-122"/>
                          <a:ea typeface="等线" panose="02010600030101010101" pitchFamily="2" charset="-122"/>
                          <a:cs typeface="Times New Roman" panose="02020603050405020304" pitchFamily="18" charset="0"/>
                        </a:rPr>
                        <a:t>1.4GHz 32</a:t>
                      </a:r>
                      <a:r>
                        <a:rPr lang="zh-CN" sz="1400" kern="100">
                          <a:effectLst/>
                          <a:latin typeface="宋体" panose="02010600030101010101" pitchFamily="2" charset="-122"/>
                          <a:ea typeface="等线" panose="02010600030101010101" pitchFamily="2" charset="-122"/>
                          <a:cs typeface="Times New Roman" panose="02020603050405020304" pitchFamily="18" charset="0"/>
                        </a:rPr>
                        <a:t>位</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100" dirty="0">
                          <a:effectLst/>
                          <a:latin typeface="宋体" panose="02010600030101010101" pitchFamily="2" charset="-122"/>
                          <a:ea typeface="等线" panose="02010600030101010101" pitchFamily="2" charset="-122"/>
                          <a:cs typeface="Times New Roman" panose="02020603050405020304" pitchFamily="18" charset="0"/>
                        </a:rPr>
                        <a:t>1.4GHz 64</a:t>
                      </a:r>
                      <a:r>
                        <a:rPr lang="zh-CN" sz="1400" kern="100" dirty="0">
                          <a:effectLst/>
                          <a:latin typeface="宋体" panose="02010600030101010101" pitchFamily="2" charset="-122"/>
                          <a:ea typeface="等线" panose="02010600030101010101" pitchFamily="2" charset="-122"/>
                          <a:cs typeface="Times New Roman" panose="02020603050405020304" pitchFamily="18" charset="0"/>
                        </a:rPr>
                        <a:t>位</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808">
                <a:tc>
                  <a:txBody>
                    <a:bodyPr/>
                    <a:lstStyle/>
                    <a:p>
                      <a:pPr algn="ctr">
                        <a:spcAft>
                          <a:spcPts val="0"/>
                        </a:spcAft>
                      </a:pPr>
                      <a:r>
                        <a:rPr lang="en-US" sz="1400" kern="100">
                          <a:effectLst/>
                          <a:latin typeface="宋体" panose="02010600030101010101" pitchFamily="2" charset="-122"/>
                          <a:ea typeface="等线" panose="02010600030101010101" pitchFamily="2" charset="-122"/>
                          <a:cs typeface="Times New Roman" panose="02020603050405020304" pitchFamily="18" charset="0"/>
                        </a:rPr>
                        <a:t>2</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kern="100">
                          <a:effectLst/>
                          <a:latin typeface="宋体" panose="02010600030101010101" pitchFamily="2" charset="-122"/>
                          <a:ea typeface="等线" panose="02010600030101010101" pitchFamily="2" charset="-122"/>
                          <a:cs typeface="Times New Roman" panose="02020603050405020304" pitchFamily="18" charset="0"/>
                        </a:rPr>
                        <a:t>操作系统</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spcAft>
                          <a:spcPts val="0"/>
                        </a:spcAft>
                      </a:pPr>
                      <a:r>
                        <a:rPr lang="en-US" sz="1400" kern="100" spc="30" dirty="0">
                          <a:solidFill>
                            <a:srgbClr val="333333"/>
                          </a:solidFill>
                          <a:effectLst/>
                          <a:latin typeface="宋体" panose="02010600030101010101" pitchFamily="2" charset="-122"/>
                          <a:ea typeface="等线" panose="02010600030101010101" pitchFamily="2" charset="-122"/>
                          <a:cs typeface="Arial" panose="020B0604020202020204" pitchFamily="34" charset="0"/>
                        </a:rPr>
                        <a:t>Windows Server 2008 Enterprise</a:t>
                      </a:r>
                      <a:r>
                        <a:rPr lang="zh-CN" sz="1400" kern="100" spc="30" dirty="0">
                          <a:solidFill>
                            <a:srgbClr val="333333"/>
                          </a:solidFill>
                          <a:effectLst/>
                          <a:latin typeface="宋体" panose="02010600030101010101" pitchFamily="2" charset="-122"/>
                          <a:ea typeface="等线" panose="02010600030101010101" pitchFamily="2" charset="-122"/>
                          <a:cs typeface="Arial" panose="020B0604020202020204" pitchFamily="34" charset="0"/>
                        </a:rPr>
                        <a:t>（企业版）</a:t>
                      </a:r>
                      <a:r>
                        <a:rPr lang="en-US" sz="1400" kern="100" spc="30" dirty="0">
                          <a:solidFill>
                            <a:srgbClr val="333333"/>
                          </a:solidFill>
                          <a:effectLst/>
                          <a:latin typeface="宋体" panose="02010600030101010101" pitchFamily="2" charset="-122"/>
                          <a:ea typeface="等线" panose="02010600030101010101" pitchFamily="2" charset="-122"/>
                          <a:cs typeface="Arial" panose="020B0604020202020204" pitchFamily="34" charset="0"/>
                        </a:rPr>
                        <a:t> 64</a:t>
                      </a:r>
                      <a:r>
                        <a:rPr lang="zh-CN" sz="1400" kern="100" spc="30" dirty="0">
                          <a:solidFill>
                            <a:srgbClr val="333333"/>
                          </a:solidFill>
                          <a:effectLst/>
                          <a:latin typeface="宋体" panose="02010600030101010101" pitchFamily="2" charset="-122"/>
                          <a:ea typeface="等线" panose="02010600030101010101" pitchFamily="2" charset="-122"/>
                          <a:cs typeface="Arial" panose="020B0604020202020204" pitchFamily="34" charset="0"/>
                        </a:rPr>
                        <a:t>位</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a:txBody>
                    <a:bodyPr/>
                    <a:lstStyle/>
                    <a:p>
                      <a:pPr algn="l">
                        <a:spcAft>
                          <a:spcPts val="0"/>
                        </a:spcAft>
                      </a:pPr>
                      <a:r>
                        <a:rPr lang="en-US" sz="1400" kern="100" dirty="0">
                          <a:effectLst/>
                          <a:latin typeface="宋体" panose="02010600030101010101" pitchFamily="2" charset="-122"/>
                          <a:ea typeface="等线" panose="02010600030101010101" pitchFamily="2" charset="-122"/>
                          <a:cs typeface="Times New Roman" panose="02020603050405020304" pitchFamily="18" charset="0"/>
                        </a:rPr>
                        <a:t>Windows XP</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100">
                          <a:effectLst/>
                          <a:latin typeface="宋体" panose="02010600030101010101" pitchFamily="2" charset="-122"/>
                          <a:ea typeface="等线" panose="02010600030101010101" pitchFamily="2" charset="-122"/>
                          <a:cs typeface="Times New Roman" panose="02020603050405020304" pitchFamily="18" charset="0"/>
                        </a:rPr>
                        <a:t>Win7</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04">
                <a:tc>
                  <a:txBody>
                    <a:bodyPr/>
                    <a:lstStyle/>
                    <a:p>
                      <a:pPr algn="ctr">
                        <a:spcAft>
                          <a:spcPts val="0"/>
                        </a:spcAft>
                      </a:pPr>
                      <a:r>
                        <a:rPr lang="en-US" sz="1400" kern="100">
                          <a:effectLst/>
                          <a:latin typeface="宋体" panose="02010600030101010101" pitchFamily="2" charset="-122"/>
                          <a:ea typeface="等线" panose="02010600030101010101" pitchFamily="2" charset="-122"/>
                          <a:cs typeface="Times New Roman" panose="02020603050405020304" pitchFamily="18" charset="0"/>
                        </a:rPr>
                        <a:t>3</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effectLst/>
                          <a:latin typeface="宋体" panose="02010600030101010101" pitchFamily="2" charset="-122"/>
                          <a:ea typeface="等线" panose="02010600030101010101" pitchFamily="2" charset="-122"/>
                          <a:cs typeface="Times New Roman" panose="02020603050405020304" pitchFamily="18" charset="0"/>
                        </a:rPr>
                        <a:t>RAM</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100">
                          <a:effectLst/>
                          <a:latin typeface="宋体" panose="02010600030101010101" pitchFamily="2" charset="-122"/>
                          <a:ea typeface="等线" panose="02010600030101010101" pitchFamily="2" charset="-122"/>
                          <a:cs typeface="Times New Roman" panose="02020603050405020304" pitchFamily="18" charset="0"/>
                        </a:rPr>
                        <a:t>16G</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100" dirty="0">
                          <a:effectLst/>
                          <a:latin typeface="宋体" panose="02010600030101010101" pitchFamily="2" charset="-122"/>
                          <a:ea typeface="等线" panose="02010600030101010101" pitchFamily="2" charset="-122"/>
                          <a:cs typeface="Times New Roman" panose="02020603050405020304" pitchFamily="18" charset="0"/>
                        </a:rPr>
                        <a:t>32G</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100">
                          <a:effectLst/>
                          <a:latin typeface="宋体" panose="02010600030101010101" pitchFamily="2" charset="-122"/>
                          <a:ea typeface="等线" panose="02010600030101010101" pitchFamily="2" charset="-122"/>
                          <a:cs typeface="Times New Roman" panose="02020603050405020304" pitchFamily="18" charset="0"/>
                        </a:rPr>
                        <a:t>2G</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100">
                          <a:effectLst/>
                          <a:latin typeface="宋体" panose="02010600030101010101" pitchFamily="2" charset="-122"/>
                          <a:ea typeface="等线" panose="02010600030101010101" pitchFamily="2" charset="-122"/>
                          <a:cs typeface="Times New Roman" panose="02020603050405020304" pitchFamily="18" charset="0"/>
                        </a:rPr>
                        <a:t>4G</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04">
                <a:tc>
                  <a:txBody>
                    <a:bodyPr/>
                    <a:lstStyle/>
                    <a:p>
                      <a:pPr algn="ctr">
                        <a:spcAft>
                          <a:spcPts val="0"/>
                        </a:spcAft>
                      </a:pPr>
                      <a:r>
                        <a:rPr lang="en-US" sz="1400" kern="100">
                          <a:effectLst/>
                          <a:latin typeface="宋体" panose="02010600030101010101" pitchFamily="2" charset="-122"/>
                          <a:ea typeface="等线" panose="02010600030101010101" pitchFamily="2" charset="-122"/>
                          <a:cs typeface="Times New Roman" panose="02020603050405020304" pitchFamily="18" charset="0"/>
                        </a:rPr>
                        <a:t>4</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kern="100">
                          <a:effectLst/>
                          <a:latin typeface="宋体" panose="02010600030101010101" pitchFamily="2" charset="-122"/>
                          <a:ea typeface="等线" panose="02010600030101010101" pitchFamily="2" charset="-122"/>
                          <a:cs typeface="Times New Roman" panose="02020603050405020304" pitchFamily="18" charset="0"/>
                        </a:rPr>
                        <a:t>硬盘</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100">
                          <a:effectLst/>
                          <a:latin typeface="宋体" panose="02010600030101010101" pitchFamily="2" charset="-122"/>
                          <a:ea typeface="等线" panose="02010600030101010101" pitchFamily="2" charset="-122"/>
                          <a:cs typeface="Times New Roman" panose="02020603050405020304" pitchFamily="18" charset="0"/>
                        </a:rPr>
                        <a:t>500G</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100" dirty="0">
                          <a:effectLst/>
                          <a:latin typeface="宋体" panose="02010600030101010101" pitchFamily="2" charset="-122"/>
                          <a:ea typeface="等线" panose="02010600030101010101" pitchFamily="2" charset="-122"/>
                          <a:cs typeface="Times New Roman" panose="02020603050405020304" pitchFamily="18" charset="0"/>
                        </a:rPr>
                        <a:t>1T</a:t>
                      </a:r>
                      <a:r>
                        <a:rPr lang="zh-CN" sz="1400" kern="100" dirty="0">
                          <a:effectLst/>
                          <a:latin typeface="宋体" panose="02010600030101010101" pitchFamily="2" charset="-122"/>
                          <a:ea typeface="等线" panose="02010600030101010101" pitchFamily="2" charset="-122"/>
                          <a:cs typeface="Times New Roman" panose="02020603050405020304" pitchFamily="18" charset="0"/>
                        </a:rPr>
                        <a:t>以上</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100">
                          <a:effectLst/>
                          <a:latin typeface="宋体" panose="02010600030101010101" pitchFamily="2" charset="-122"/>
                          <a:ea typeface="等线" panose="02010600030101010101" pitchFamily="2" charset="-122"/>
                          <a:cs typeface="Times New Roman" panose="02020603050405020304" pitchFamily="18" charset="0"/>
                        </a:rPr>
                        <a:t>100G</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en-US" sz="1400" kern="100" dirty="0">
                          <a:effectLst/>
                          <a:latin typeface="宋体" panose="02010600030101010101" pitchFamily="2" charset="-122"/>
                          <a:ea typeface="等线" panose="02010600030101010101" pitchFamily="2" charset="-122"/>
                          <a:cs typeface="Times New Roman" panose="02020603050405020304" pitchFamily="18" charset="0"/>
                        </a:rPr>
                        <a:t>100G</a:t>
                      </a:r>
                      <a:r>
                        <a:rPr lang="zh-CN" sz="1400" kern="100" dirty="0">
                          <a:effectLst/>
                          <a:latin typeface="宋体" panose="02010600030101010101" pitchFamily="2" charset="-122"/>
                          <a:ea typeface="等线" panose="02010600030101010101" pitchFamily="2" charset="-122"/>
                          <a:cs typeface="Times New Roman" panose="02020603050405020304" pitchFamily="18" charset="0"/>
                        </a:rPr>
                        <a:t>以上</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11808">
                <a:tc>
                  <a:txBody>
                    <a:bodyPr/>
                    <a:lstStyle/>
                    <a:p>
                      <a:pPr algn="ctr">
                        <a:spcAft>
                          <a:spcPts val="0"/>
                        </a:spcAft>
                      </a:pPr>
                      <a:r>
                        <a:rPr lang="en-US" sz="1400" kern="100">
                          <a:effectLst/>
                          <a:latin typeface="宋体" panose="02010600030101010101" pitchFamily="2" charset="-122"/>
                          <a:ea typeface="等线" panose="02010600030101010101" pitchFamily="2" charset="-122"/>
                          <a:cs typeface="Times New Roman" panose="02020603050405020304" pitchFamily="18" charset="0"/>
                        </a:rPr>
                        <a:t>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400" kern="100">
                          <a:effectLst/>
                          <a:latin typeface="宋体" panose="02010600030101010101" pitchFamily="2" charset="-122"/>
                          <a:ea typeface="等线" panose="02010600030101010101" pitchFamily="2" charset="-122"/>
                          <a:cs typeface="Times New Roman" panose="02020603050405020304" pitchFamily="18" charset="0"/>
                        </a:rPr>
                        <a:t>CD</a:t>
                      </a:r>
                      <a:r>
                        <a:rPr lang="zh-CN" sz="1400" kern="100">
                          <a:effectLst/>
                          <a:latin typeface="宋体" panose="02010600030101010101" pitchFamily="2" charset="-122"/>
                          <a:ea typeface="等线" panose="02010600030101010101" pitchFamily="2" charset="-122"/>
                          <a:cs typeface="Times New Roman" panose="02020603050405020304" pitchFamily="18" charset="0"/>
                        </a:rPr>
                        <a:t>或</a:t>
                      </a:r>
                      <a:r>
                        <a:rPr lang="en-US" sz="1400" kern="100">
                          <a:effectLst/>
                          <a:latin typeface="宋体" panose="02010600030101010101" pitchFamily="2" charset="-122"/>
                          <a:ea typeface="等线" panose="02010600030101010101" pitchFamily="2" charset="-122"/>
                          <a:cs typeface="Times New Roman" panose="02020603050405020304" pitchFamily="18" charset="0"/>
                        </a:rPr>
                        <a:t>DVD</a:t>
                      </a:r>
                      <a:r>
                        <a:rPr lang="zh-CN" sz="1400" kern="100">
                          <a:effectLst/>
                          <a:latin typeface="宋体" panose="02010600030101010101" pitchFamily="2" charset="-122"/>
                          <a:ea typeface="等线" panose="02010600030101010101" pitchFamily="2" charset="-122"/>
                          <a:cs typeface="Times New Roman" panose="02020603050405020304" pitchFamily="18" charset="0"/>
                        </a:rPr>
                        <a:t>驱动器</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zh-CN" sz="1400" kern="100" dirty="0">
                          <a:effectLst/>
                          <a:latin typeface="宋体" panose="02010600030101010101" pitchFamily="2" charset="-122"/>
                          <a:ea typeface="等线" panose="02010600030101010101" pitchFamily="2" charset="-122"/>
                          <a:cs typeface="Times New Roman" panose="02020603050405020304" pitchFamily="18" charset="0"/>
                        </a:rPr>
                        <a:t>无要求</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05904">
                <a:tc>
                  <a:txBody>
                    <a:bodyPr/>
                    <a:lstStyle/>
                    <a:p>
                      <a:pPr algn="ctr">
                        <a:spcAft>
                          <a:spcPts val="0"/>
                        </a:spcAft>
                      </a:pPr>
                      <a:r>
                        <a:rPr lang="en-US" sz="1400" kern="100">
                          <a:effectLst/>
                          <a:latin typeface="宋体" panose="02010600030101010101" pitchFamily="2" charset="-122"/>
                          <a:ea typeface="等线" panose="02010600030101010101" pitchFamily="2" charset="-122"/>
                          <a:cs typeface="Times New Roman" panose="02020603050405020304" pitchFamily="18" charset="0"/>
                        </a:rPr>
                        <a:t>6</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kern="100">
                          <a:effectLst/>
                          <a:latin typeface="宋体" panose="02010600030101010101" pitchFamily="2" charset="-122"/>
                          <a:ea typeface="等线" panose="02010600030101010101" pitchFamily="2" charset="-122"/>
                          <a:cs typeface="Times New Roman" panose="02020603050405020304" pitchFamily="18" charset="0"/>
                        </a:rPr>
                        <a:t>显示器</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l">
                        <a:spcAft>
                          <a:spcPts val="0"/>
                        </a:spcAft>
                      </a:pPr>
                      <a:r>
                        <a:rPr lang="en-US" sz="1400" kern="100" dirty="0">
                          <a:effectLst/>
                          <a:latin typeface="宋体" panose="02010600030101010101" pitchFamily="2" charset="-122"/>
                          <a:ea typeface="等线" panose="02010600030101010101" pitchFamily="2" charset="-122"/>
                          <a:cs typeface="Arial" panose="020B0604020202020204" pitchFamily="34" charset="0"/>
                        </a:rPr>
                        <a:t>VGA (1024 x 768)</a:t>
                      </a:r>
                      <a:r>
                        <a:rPr lang="zh-CN" sz="1400" kern="100" dirty="0">
                          <a:effectLst/>
                          <a:latin typeface="宋体" panose="02010600030101010101" pitchFamily="2" charset="-122"/>
                          <a:ea typeface="等线" panose="02010600030101010101" pitchFamily="2" charset="-122"/>
                          <a:cs typeface="Arial" panose="020B0604020202020204" pitchFamily="34" charset="0"/>
                        </a:rPr>
                        <a:t>或更高</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gridSpan="2">
                  <a:txBody>
                    <a:bodyPr/>
                    <a:lstStyle/>
                    <a:p>
                      <a:pPr algn="l">
                        <a:spcAft>
                          <a:spcPts val="0"/>
                        </a:spcAft>
                      </a:pPr>
                      <a:r>
                        <a:rPr lang="en-US" sz="1400" kern="100">
                          <a:effectLst/>
                          <a:latin typeface="宋体" panose="02010600030101010101" pitchFamily="2" charset="-122"/>
                          <a:ea typeface="等线" panose="02010600030101010101" pitchFamily="2" charset="-122"/>
                          <a:cs typeface="Arial" panose="020B0604020202020204" pitchFamily="34" charset="0"/>
                        </a:rPr>
                        <a:t>VGA (1024 x 768)</a:t>
                      </a:r>
                      <a:r>
                        <a:rPr lang="zh-CN" sz="1400" kern="100">
                          <a:effectLst/>
                          <a:latin typeface="宋体" panose="02010600030101010101" pitchFamily="2" charset="-122"/>
                          <a:ea typeface="等线" panose="02010600030101010101" pitchFamily="2" charset="-122"/>
                          <a:cs typeface="Arial" panose="020B0604020202020204" pitchFamily="34" charset="0"/>
                        </a:rPr>
                        <a:t>或更高</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205904">
                <a:tc>
                  <a:txBody>
                    <a:bodyPr/>
                    <a:lstStyle/>
                    <a:p>
                      <a:pPr algn="ctr">
                        <a:spcAft>
                          <a:spcPts val="0"/>
                        </a:spcAft>
                      </a:pPr>
                      <a:r>
                        <a:rPr lang="en-US" sz="1400" kern="100">
                          <a:effectLst/>
                          <a:latin typeface="宋体" panose="02010600030101010101" pitchFamily="2" charset="-122"/>
                          <a:ea typeface="等线" panose="02010600030101010101" pitchFamily="2" charset="-122"/>
                          <a:cs typeface="Times New Roman" panose="02020603050405020304" pitchFamily="18" charset="0"/>
                        </a:rPr>
                        <a:t>7</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kern="100">
                          <a:effectLst/>
                          <a:latin typeface="宋体" panose="02010600030101010101" pitchFamily="2" charset="-122"/>
                          <a:ea typeface="等线" panose="02010600030101010101" pitchFamily="2" charset="-122"/>
                          <a:cs typeface="Times New Roman" panose="02020603050405020304" pitchFamily="18" charset="0"/>
                        </a:rPr>
                        <a:t>鼠标</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en-US" sz="1400" kern="100" dirty="0">
                          <a:effectLst/>
                          <a:latin typeface="宋体" panose="02010600030101010101" pitchFamily="2" charset="-122"/>
                          <a:ea typeface="等线" panose="02010600030101010101" pitchFamily="2" charset="-122"/>
                          <a:cs typeface="Arial" panose="020B0604020202020204" pitchFamily="34" charset="0"/>
                        </a:rPr>
                        <a:t>Microsoft </a:t>
                      </a:r>
                      <a:r>
                        <a:rPr lang="zh-CN" sz="1400" kern="100" dirty="0">
                          <a:effectLst/>
                          <a:latin typeface="宋体" panose="02010600030101010101" pitchFamily="2" charset="-122"/>
                          <a:ea typeface="等线" panose="02010600030101010101" pitchFamily="2" charset="-122"/>
                          <a:cs typeface="Arial" panose="020B0604020202020204" pitchFamily="34" charset="0"/>
                        </a:rPr>
                        <a:t>鼠标或兼容的指针设备</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05904">
                <a:tc>
                  <a:txBody>
                    <a:bodyPr/>
                    <a:lstStyle/>
                    <a:p>
                      <a:pPr algn="ctr">
                        <a:spcAft>
                          <a:spcPts val="0"/>
                        </a:spcAft>
                      </a:pPr>
                      <a:r>
                        <a:rPr lang="en-US" sz="1400" kern="100">
                          <a:effectLst/>
                          <a:latin typeface="宋体" panose="02010600030101010101" pitchFamily="2" charset="-122"/>
                          <a:ea typeface="等线" panose="02010600030101010101" pitchFamily="2" charset="-122"/>
                          <a:cs typeface="Times New Roman" panose="02020603050405020304" pitchFamily="18" charset="0"/>
                        </a:rPr>
                        <a:t>8</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zh-CN" sz="1400" kern="100">
                          <a:effectLst/>
                          <a:latin typeface="宋体" panose="02010600030101010101" pitchFamily="2" charset="-122"/>
                          <a:ea typeface="等线" panose="02010600030101010101" pitchFamily="2" charset="-122"/>
                          <a:cs typeface="Times New Roman" panose="02020603050405020304" pitchFamily="18" charset="0"/>
                        </a:rPr>
                        <a:t>网络</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ctr">
                        <a:spcAft>
                          <a:spcPts val="0"/>
                        </a:spcAft>
                      </a:pPr>
                      <a:r>
                        <a:rPr lang="zh-CN" sz="1400" kern="100" dirty="0">
                          <a:effectLst/>
                          <a:latin typeface="宋体" panose="02010600030101010101" pitchFamily="2" charset="-122"/>
                          <a:ea typeface="等线" panose="02010600030101010101" pitchFamily="2" charset="-122"/>
                          <a:cs typeface="宋体" panose="02010600030101010101" pitchFamily="2" charset="-122"/>
                        </a:rPr>
                        <a:t>百兆网络或者更高</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r h="222110">
                <a:tc rowSpan="2">
                  <a:txBody>
                    <a:bodyPr/>
                    <a:lstStyle/>
                    <a:p>
                      <a:pPr algn="ctr">
                        <a:spcAft>
                          <a:spcPts val="0"/>
                        </a:spcAft>
                      </a:pPr>
                      <a:r>
                        <a:rPr lang="en-US" sz="1400" kern="100">
                          <a:effectLst/>
                          <a:latin typeface="宋体" panose="02010600030101010101" pitchFamily="2" charset="-122"/>
                          <a:ea typeface="等线" panose="02010600030101010101" pitchFamily="2" charset="-122"/>
                          <a:cs typeface="Times New Roman" panose="02020603050405020304" pitchFamily="18" charset="0"/>
                        </a:rPr>
                        <a:t>9</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a:spcAft>
                          <a:spcPts val="0"/>
                        </a:spcAft>
                      </a:pPr>
                      <a:r>
                        <a:rPr lang="zh-CN" sz="1400" kern="100">
                          <a:effectLst/>
                          <a:latin typeface="宋体" panose="02010600030101010101" pitchFamily="2" charset="-122"/>
                          <a:ea typeface="等线" panose="02010600030101010101" pitchFamily="2" charset="-122"/>
                          <a:cs typeface="Times New Roman" panose="02020603050405020304" pitchFamily="18" charset="0"/>
                        </a:rPr>
                        <a:t>其它</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gridSpan="2">
                  <a:txBody>
                    <a:bodyPr/>
                    <a:lstStyle/>
                    <a:p>
                      <a:pPr algn="ctr">
                        <a:spcAft>
                          <a:spcPts val="0"/>
                        </a:spcAft>
                      </a:pPr>
                      <a:r>
                        <a:rPr lang="zh-CN" sz="1400" kern="100" dirty="0">
                          <a:effectLst/>
                          <a:latin typeface="宋体" panose="02010600030101010101" pitchFamily="2" charset="-122"/>
                          <a:ea typeface="等线" panose="02010600030101010101" pitchFamily="2" charset="-122"/>
                          <a:cs typeface="Arial" panose="020B0604020202020204" pitchFamily="34" charset="0"/>
                        </a:rPr>
                        <a:t>安装</a:t>
                      </a:r>
                      <a:r>
                        <a:rPr lang="en-US" sz="1400" kern="100" dirty="0">
                          <a:effectLst/>
                          <a:latin typeface="宋体" panose="02010600030101010101" pitchFamily="2" charset="-122"/>
                          <a:ea typeface="等线" panose="02010600030101010101" pitchFamily="2" charset="-122"/>
                          <a:cs typeface="Arial" panose="020B0604020202020204" pitchFamily="34" charset="0"/>
                        </a:rPr>
                        <a:t>Microsoft .NET framework 4.0</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zh-CN" altLang="en-US"/>
                    </a:p>
                  </a:txBody>
                  <a:tcPr/>
                </a:tc>
                <a:tc gridSpan="2">
                  <a:txBody>
                    <a:bodyPr/>
                    <a:lstStyle/>
                    <a:p>
                      <a:pPr algn="l">
                        <a:spcAft>
                          <a:spcPts val="0"/>
                        </a:spcAft>
                      </a:pPr>
                      <a:r>
                        <a:rPr lang="en-US" sz="1400" kern="100">
                          <a:effectLst/>
                          <a:latin typeface="宋体" panose="02010600030101010101" pitchFamily="2" charset="-122"/>
                          <a:ea typeface="等线" panose="02010600030101010101" pitchFamily="2" charset="-122"/>
                          <a:cs typeface="Times New Roman" panose="02020603050405020304" pitchFamily="18" charset="0"/>
                        </a:rPr>
                        <a:t>HIS</a:t>
                      </a:r>
                      <a:r>
                        <a:rPr lang="zh-CN" sz="1400" kern="100">
                          <a:effectLst/>
                          <a:latin typeface="宋体" panose="02010600030101010101" pitchFamily="2" charset="-122"/>
                          <a:ea typeface="等线" panose="02010600030101010101" pitchFamily="2" charset="-122"/>
                          <a:cs typeface="Times New Roman" panose="02020603050405020304" pitchFamily="18" charset="0"/>
                        </a:rPr>
                        <a:t>代理模式：无要求。</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411808">
                <a:tc vMerge="1">
                  <a:txBody>
                    <a:bodyPr/>
                    <a:lstStyle/>
                    <a:p>
                      <a:endParaRPr lang="zh-CN" altLang="en-US"/>
                    </a:p>
                  </a:txBody>
                  <a:tcPr/>
                </a:tc>
                <a:tc vMerge="1">
                  <a:txBody>
                    <a:bodyPr/>
                    <a:lstStyle/>
                    <a:p>
                      <a:endParaRPr lang="zh-CN" altLang="en-US"/>
                    </a:p>
                  </a:txBody>
                  <a:tcPr/>
                </a:tc>
                <a:tc gridSpan="2" vMerge="1">
                  <a:txBody>
                    <a:bodyPr/>
                    <a:lstStyle/>
                    <a:p>
                      <a:endParaRPr lang="zh-CN" altLang="en-US"/>
                    </a:p>
                  </a:txBody>
                  <a:tcPr/>
                </a:tc>
                <a:tc hMerge="1" vMerge="1">
                  <a:txBody>
                    <a:bodyPr/>
                    <a:lstStyle/>
                    <a:p>
                      <a:endParaRPr lang="zh-CN" altLang="en-US"/>
                    </a:p>
                  </a:txBody>
                  <a:tcPr/>
                </a:tc>
                <a:tc gridSpan="2">
                  <a:txBody>
                    <a:bodyPr/>
                    <a:lstStyle/>
                    <a:p>
                      <a:pPr algn="l">
                        <a:spcAft>
                          <a:spcPts val="0"/>
                        </a:spcAft>
                      </a:pPr>
                      <a:r>
                        <a:rPr lang="en-US" sz="1400" kern="100" dirty="0">
                          <a:effectLst/>
                          <a:latin typeface="宋体" panose="02010600030101010101" pitchFamily="2" charset="-122"/>
                          <a:ea typeface="等线" panose="02010600030101010101" pitchFamily="2" charset="-122"/>
                          <a:cs typeface="Times New Roman" panose="02020603050405020304" pitchFamily="18" charset="0"/>
                        </a:rPr>
                        <a:t>TMIS</a:t>
                      </a:r>
                      <a:r>
                        <a:rPr lang="zh-CN" sz="1400" kern="100" dirty="0">
                          <a:effectLst/>
                          <a:latin typeface="宋体" panose="02010600030101010101" pitchFamily="2" charset="-122"/>
                          <a:ea typeface="等线" panose="02010600030101010101" pitchFamily="2" charset="-122"/>
                          <a:cs typeface="Times New Roman" panose="02020603050405020304" pitchFamily="18" charset="0"/>
                        </a:rPr>
                        <a:t>登录模式：</a:t>
                      </a:r>
                      <a:r>
                        <a:rPr lang="zh-CN" sz="1400" kern="100" dirty="0">
                          <a:effectLst/>
                          <a:latin typeface="宋体" panose="02010600030101010101" pitchFamily="2" charset="-122"/>
                          <a:ea typeface="等线" panose="02010600030101010101" pitchFamily="2" charset="-122"/>
                          <a:cs typeface="Arial" panose="020B0604020202020204" pitchFamily="34" charset="0"/>
                        </a:rPr>
                        <a:t>安装</a:t>
                      </a:r>
                      <a:r>
                        <a:rPr lang="en-US" sz="1400" kern="100" dirty="0">
                          <a:effectLst/>
                          <a:latin typeface="宋体" panose="02010600030101010101" pitchFamily="2" charset="-122"/>
                          <a:ea typeface="等线" panose="02010600030101010101" pitchFamily="2" charset="-122"/>
                          <a:cs typeface="Arial" panose="020B0604020202020204" pitchFamily="34" charset="0"/>
                        </a:rPr>
                        <a:t>Microsoft .NET framework 4.0</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r>
              <a:tr h="205904">
                <a:tc>
                  <a:txBody>
                    <a:bodyPr/>
                    <a:lstStyle/>
                    <a:p>
                      <a:pPr algn="ctr">
                        <a:spcAft>
                          <a:spcPts val="0"/>
                        </a:spcAft>
                      </a:pPr>
                      <a:r>
                        <a:rPr lang="en-US" sz="1400" kern="100">
                          <a:effectLst/>
                          <a:latin typeface="宋体" panose="02010600030101010101" pitchFamily="2" charset="-122"/>
                          <a:ea typeface="等线" panose="02010600030101010101" pitchFamily="2" charset="-122"/>
                          <a:cs typeface="Times New Roman" panose="02020603050405020304" pitchFamily="18" charset="0"/>
                        </a:rPr>
                        <a:t>10</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kern="100">
                          <a:effectLst/>
                          <a:latin typeface="宋体" panose="02010600030101010101" pitchFamily="2" charset="-122"/>
                          <a:ea typeface="等线" panose="02010600030101010101" pitchFamily="2" charset="-122"/>
                          <a:cs typeface="Times New Roman" panose="02020603050405020304" pitchFamily="18" charset="0"/>
                        </a:rPr>
                        <a:t>浏览器</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kern="100" dirty="0" smtClean="0">
                          <a:effectLst/>
                          <a:latin typeface="等线" panose="02010600030101010101" pitchFamily="2" charset="-122"/>
                          <a:ea typeface="宋体" panose="02010600030101010101" pitchFamily="2" charset="-122"/>
                          <a:cs typeface="宋体" panose="02010600030101010101" pitchFamily="2" charset="-122"/>
                        </a:rPr>
                        <a:t>IE</a:t>
                      </a:r>
                      <a:r>
                        <a:rPr lang="en-US" altLang="zh-CN" sz="1400" kern="100" dirty="0" smtClean="0">
                          <a:effectLst/>
                          <a:latin typeface="等线" panose="02010600030101010101" pitchFamily="2" charset="-122"/>
                          <a:ea typeface="宋体" panose="02010600030101010101" pitchFamily="2" charset="-122"/>
                          <a:cs typeface="宋体" panose="02010600030101010101" pitchFamily="2" charset="-122"/>
                        </a:rPr>
                        <a:t>7</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kern="100" dirty="0">
                          <a:effectLst/>
                          <a:latin typeface="等线" panose="02010600030101010101" pitchFamily="2" charset="-122"/>
                          <a:ea typeface="宋体" panose="02010600030101010101" pitchFamily="2" charset="-122"/>
                          <a:cs typeface="宋体" panose="02010600030101010101" pitchFamily="2" charset="-122"/>
                        </a:rPr>
                        <a:t>IE9</a:t>
                      </a:r>
                      <a:r>
                        <a:rPr lang="zh-CN" sz="1400" kern="100" dirty="0">
                          <a:effectLst/>
                          <a:latin typeface="宋体" panose="02010600030101010101" pitchFamily="2" charset="-122"/>
                          <a:ea typeface="等线" panose="02010600030101010101" pitchFamily="2" charset="-122"/>
                          <a:cs typeface="宋体" panose="02010600030101010101" pitchFamily="2" charset="-122"/>
                        </a:rPr>
                        <a:t>以上</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kern="100" dirty="0" smtClean="0">
                          <a:effectLst/>
                          <a:latin typeface="等线" panose="02010600030101010101" pitchFamily="2" charset="-122"/>
                          <a:ea typeface="宋体" panose="02010600030101010101" pitchFamily="2" charset="-122"/>
                          <a:cs typeface="宋体" panose="02010600030101010101" pitchFamily="2" charset="-122"/>
                        </a:rPr>
                        <a:t>IE</a:t>
                      </a:r>
                      <a:r>
                        <a:rPr lang="en-US" altLang="zh-CN" sz="1400" kern="100" dirty="0" smtClean="0">
                          <a:effectLst/>
                          <a:latin typeface="等线" panose="02010600030101010101" pitchFamily="2" charset="-122"/>
                          <a:ea typeface="宋体" panose="02010600030101010101" pitchFamily="2" charset="-122"/>
                          <a:cs typeface="宋体" panose="02010600030101010101" pitchFamily="2" charset="-122"/>
                        </a:rPr>
                        <a:t>7</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spcAft>
                          <a:spcPts val="0"/>
                        </a:spcAft>
                      </a:pPr>
                      <a:r>
                        <a:rPr lang="zh-CN" sz="1400" kern="100">
                          <a:effectLst/>
                          <a:latin typeface="等线" panose="02010600030101010101" pitchFamily="2" charset="-122"/>
                          <a:ea typeface="宋体" panose="02010600030101010101" pitchFamily="2" charset="-122"/>
                          <a:cs typeface="宋体" panose="02010600030101010101" pitchFamily="2" charset="-122"/>
                        </a:rPr>
                        <a:t>IE9</a:t>
                      </a:r>
                      <a:r>
                        <a:rPr lang="zh-CN" sz="1400" kern="100">
                          <a:effectLst/>
                          <a:latin typeface="宋体" panose="02010600030101010101" pitchFamily="2" charset="-122"/>
                          <a:ea typeface="等线" panose="02010600030101010101" pitchFamily="2" charset="-122"/>
                          <a:cs typeface="宋体" panose="02010600030101010101" pitchFamily="2" charset="-122"/>
                        </a:rPr>
                        <a:t>以上</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04">
                <a:tc>
                  <a:txBody>
                    <a:bodyPr/>
                    <a:lstStyle/>
                    <a:p>
                      <a:pPr algn="ctr">
                        <a:spcAft>
                          <a:spcPts val="0"/>
                        </a:spcAft>
                      </a:pPr>
                      <a:r>
                        <a:rPr lang="en-US" sz="1400" kern="100">
                          <a:solidFill>
                            <a:srgbClr val="000000"/>
                          </a:solidFill>
                          <a:effectLst/>
                          <a:latin typeface="宋体" panose="02010600030101010101" pitchFamily="2" charset="-122"/>
                          <a:ea typeface="等线" panose="02010600030101010101" pitchFamily="2" charset="-122"/>
                          <a:cs typeface="宋体" panose="02010600030101010101" pitchFamily="2" charset="-122"/>
                        </a:rPr>
                        <a:t>11</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l">
                        <a:spcAft>
                          <a:spcPts val="0"/>
                        </a:spcAft>
                      </a:pPr>
                      <a:r>
                        <a:rPr lang="zh-CN" sz="1400" kern="100" dirty="0">
                          <a:solidFill>
                            <a:srgbClr val="000000"/>
                          </a:solidFill>
                          <a:effectLst/>
                          <a:latin typeface="宋体" panose="02010600030101010101" pitchFamily="2" charset="-122"/>
                          <a:ea typeface="等线" panose="02010600030101010101" pitchFamily="2" charset="-122"/>
                          <a:cs typeface="宋体" panose="02010600030101010101" pitchFamily="2" charset="-122"/>
                        </a:rPr>
                        <a:t>服务器（见上要求）</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l">
                        <a:spcAft>
                          <a:spcPts val="0"/>
                        </a:spcAft>
                      </a:pP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04">
                <a:tc>
                  <a:txBody>
                    <a:bodyPr/>
                    <a:lstStyle/>
                    <a:p>
                      <a:pPr algn="ctr">
                        <a:spcAft>
                          <a:spcPts val="0"/>
                        </a:spcAft>
                      </a:pPr>
                      <a:r>
                        <a:rPr lang="en-US" sz="1400" kern="100">
                          <a:solidFill>
                            <a:srgbClr val="000000"/>
                          </a:solidFill>
                          <a:effectLst/>
                          <a:latin typeface="宋体" panose="02010600030101010101" pitchFamily="2" charset="-122"/>
                          <a:ea typeface="等线" panose="02010600030101010101" pitchFamily="2" charset="-122"/>
                          <a:cs typeface="宋体" panose="02010600030101010101" pitchFamily="2" charset="-122"/>
                        </a:rPr>
                        <a:t>12</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l">
                        <a:spcAft>
                          <a:spcPts val="0"/>
                        </a:spcAft>
                      </a:pPr>
                      <a:r>
                        <a:rPr lang="zh-CN" sz="1400" kern="100" dirty="0">
                          <a:solidFill>
                            <a:srgbClr val="000000"/>
                          </a:solidFill>
                          <a:effectLst/>
                          <a:latin typeface="宋体" panose="02010600030101010101" pitchFamily="2" charset="-122"/>
                          <a:ea typeface="等线" panose="02010600030101010101" pitchFamily="2" charset="-122"/>
                          <a:cs typeface="宋体" panose="02010600030101010101" pitchFamily="2" charset="-122"/>
                        </a:rPr>
                        <a:t>客户端电脑（见上要求）</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l">
                        <a:spcAft>
                          <a:spcPts val="0"/>
                        </a:spcAft>
                      </a:pPr>
                      <a:r>
                        <a:rPr lang="zh-CN" sz="1400" kern="100" dirty="0">
                          <a:solidFill>
                            <a:srgbClr val="000000"/>
                          </a:solidFill>
                          <a:effectLst/>
                          <a:latin typeface="宋体" panose="02010600030101010101" pitchFamily="2" charset="-122"/>
                          <a:ea typeface="等线" panose="02010600030101010101" pitchFamily="2" charset="-122"/>
                          <a:cs typeface="宋体" panose="02010600030101010101" pitchFamily="2" charset="-122"/>
                        </a:rPr>
                        <a:t>若干</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04">
                <a:tc>
                  <a:txBody>
                    <a:bodyPr/>
                    <a:lstStyle/>
                    <a:p>
                      <a:pPr algn="ctr">
                        <a:spcAft>
                          <a:spcPts val="0"/>
                        </a:spcAft>
                      </a:pPr>
                      <a:r>
                        <a:rPr lang="en-US" sz="1400" kern="100">
                          <a:solidFill>
                            <a:srgbClr val="000000"/>
                          </a:solidFill>
                          <a:effectLst/>
                          <a:latin typeface="宋体" panose="02010600030101010101" pitchFamily="2" charset="-122"/>
                          <a:ea typeface="等线" panose="02010600030101010101" pitchFamily="2" charset="-122"/>
                          <a:cs typeface="宋体" panose="02010600030101010101" pitchFamily="2" charset="-122"/>
                        </a:rPr>
                        <a:t>13</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l">
                        <a:spcAft>
                          <a:spcPts val="0"/>
                        </a:spcAft>
                      </a:pPr>
                      <a:r>
                        <a:rPr lang="zh-CN" altLang="en-US" sz="1400" kern="100" dirty="0" smtClean="0">
                          <a:solidFill>
                            <a:srgbClr val="000000"/>
                          </a:solidFill>
                          <a:effectLst/>
                          <a:latin typeface="宋体" panose="02010600030101010101" pitchFamily="2" charset="-122"/>
                          <a:ea typeface="等线" panose="02010600030101010101" pitchFamily="2" charset="-122"/>
                          <a:cs typeface="宋体" panose="02010600030101010101" pitchFamily="2" charset="-122"/>
                        </a:rPr>
                        <a:t>网络依托于</a:t>
                      </a:r>
                      <a:r>
                        <a:rPr lang="zh-CN" sz="1400" kern="100" dirty="0" smtClean="0">
                          <a:solidFill>
                            <a:srgbClr val="000000"/>
                          </a:solidFill>
                          <a:effectLst/>
                          <a:latin typeface="宋体" panose="02010600030101010101" pitchFamily="2" charset="-122"/>
                          <a:ea typeface="等线" panose="02010600030101010101" pitchFamily="2" charset="-122"/>
                          <a:cs typeface="宋体" panose="02010600030101010101" pitchFamily="2" charset="-122"/>
                        </a:rPr>
                        <a:t>卫</a:t>
                      </a:r>
                      <a:r>
                        <a:rPr lang="zh-CN" sz="1400" kern="100" dirty="0">
                          <a:solidFill>
                            <a:srgbClr val="000000"/>
                          </a:solidFill>
                          <a:effectLst/>
                          <a:latin typeface="宋体" panose="02010600030101010101" pitchFamily="2" charset="-122"/>
                          <a:ea typeface="等线" panose="02010600030101010101" pitchFamily="2" charset="-122"/>
                          <a:cs typeface="宋体" panose="02010600030101010101" pitchFamily="2" charset="-122"/>
                        </a:rPr>
                        <a:t>计委专网</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l">
                        <a:spcAft>
                          <a:spcPts val="0"/>
                        </a:spcAft>
                      </a:pPr>
                      <a:r>
                        <a:rPr lang="en-US" sz="1400" kern="100" dirty="0">
                          <a:solidFill>
                            <a:srgbClr val="000000"/>
                          </a:solidFill>
                          <a:effectLst/>
                          <a:latin typeface="宋体" panose="02010600030101010101" pitchFamily="2" charset="-122"/>
                          <a:ea typeface="等线" panose="02010600030101010101" pitchFamily="2" charset="-122"/>
                          <a:cs typeface="宋体" panose="02010600030101010101" pitchFamily="2" charset="-122"/>
                        </a:rPr>
                        <a:t> </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04">
                <a:tc>
                  <a:txBody>
                    <a:bodyPr/>
                    <a:lstStyle/>
                    <a:p>
                      <a:pPr algn="ctr">
                        <a:spcAft>
                          <a:spcPts val="0"/>
                        </a:spcAft>
                      </a:pPr>
                      <a:r>
                        <a:rPr lang="en-US" sz="1400" kern="100">
                          <a:solidFill>
                            <a:srgbClr val="000000"/>
                          </a:solidFill>
                          <a:effectLst/>
                          <a:latin typeface="宋体" panose="02010600030101010101" pitchFamily="2" charset="-122"/>
                          <a:ea typeface="等线" panose="02010600030101010101" pitchFamily="2" charset="-122"/>
                          <a:cs typeface="宋体" panose="02010600030101010101" pitchFamily="2" charset="-122"/>
                        </a:rPr>
                        <a:t>14</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l">
                        <a:spcAft>
                          <a:spcPts val="0"/>
                        </a:spcAft>
                      </a:pPr>
                      <a:r>
                        <a:rPr lang="zh-CN" sz="1400" kern="100" dirty="0">
                          <a:solidFill>
                            <a:srgbClr val="000000"/>
                          </a:solidFill>
                          <a:effectLst/>
                          <a:latin typeface="宋体" panose="02010600030101010101" pitchFamily="2" charset="-122"/>
                          <a:ea typeface="等线" panose="02010600030101010101" pitchFamily="2" charset="-122"/>
                          <a:cs typeface="宋体" panose="02010600030101010101" pitchFamily="2" charset="-122"/>
                        </a:rPr>
                        <a:t>条码枪</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l">
                        <a:spcAft>
                          <a:spcPts val="0"/>
                        </a:spcAft>
                      </a:pPr>
                      <a:r>
                        <a:rPr lang="zh-CN" altLang="en-US" sz="1400" kern="100" dirty="0" smtClean="0">
                          <a:effectLst/>
                          <a:latin typeface="等线" panose="02010600030101010101" pitchFamily="2" charset="-122"/>
                          <a:ea typeface="等线" panose="02010600030101010101" pitchFamily="2" charset="-122"/>
                          <a:cs typeface="Times New Roman" panose="02020603050405020304" pitchFamily="18" charset="0"/>
                        </a:rPr>
                        <a:t>血袋扫描用</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04">
                <a:tc>
                  <a:txBody>
                    <a:bodyPr/>
                    <a:lstStyle/>
                    <a:p>
                      <a:pPr algn="ctr">
                        <a:spcAft>
                          <a:spcPts val="0"/>
                        </a:spcAft>
                      </a:pPr>
                      <a:r>
                        <a:rPr lang="en-US" sz="1400" kern="100">
                          <a:solidFill>
                            <a:srgbClr val="000000"/>
                          </a:solidFill>
                          <a:effectLst/>
                          <a:latin typeface="宋体" panose="02010600030101010101" pitchFamily="2" charset="-122"/>
                          <a:ea typeface="等线" panose="02010600030101010101" pitchFamily="2" charset="-122"/>
                          <a:cs typeface="宋体" panose="02010600030101010101" pitchFamily="2" charset="-122"/>
                        </a:rPr>
                        <a:t>15</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l">
                        <a:spcAft>
                          <a:spcPts val="0"/>
                        </a:spcAft>
                      </a:pPr>
                      <a:r>
                        <a:rPr lang="zh-CN" sz="1400" kern="100" dirty="0">
                          <a:solidFill>
                            <a:srgbClr val="000000"/>
                          </a:solidFill>
                          <a:effectLst/>
                          <a:latin typeface="宋体" panose="02010600030101010101" pitchFamily="2" charset="-122"/>
                          <a:ea typeface="等线" panose="02010600030101010101" pitchFamily="2" charset="-122"/>
                          <a:cs typeface="宋体" panose="02010600030101010101" pitchFamily="2" charset="-122"/>
                        </a:rPr>
                        <a:t>打印机</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algn="l">
                        <a:spcAft>
                          <a:spcPts val="0"/>
                        </a:spcAft>
                      </a:pPr>
                      <a:r>
                        <a:rPr lang="zh-CN" altLang="en-US" sz="1400" kern="100" dirty="0" smtClean="0">
                          <a:effectLst/>
                          <a:latin typeface="等线" panose="02010600030101010101" pitchFamily="2" charset="-122"/>
                          <a:ea typeface="等线" panose="02010600030101010101" pitchFamily="2" charset="-122"/>
                          <a:cs typeface="Times New Roman" panose="02020603050405020304" pitchFamily="18" charset="0"/>
                        </a:rPr>
                        <a:t>单据打印用</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04">
                <a:tc>
                  <a:txBody>
                    <a:bodyPr/>
                    <a:lstStyle/>
                    <a:p>
                      <a:pPr algn="ctr">
                        <a:spcAft>
                          <a:spcPts val="0"/>
                        </a:spcAft>
                      </a:pPr>
                      <a:r>
                        <a:rPr lang="en-US" sz="1400" kern="100">
                          <a:solidFill>
                            <a:srgbClr val="000000"/>
                          </a:solidFill>
                          <a:effectLst/>
                          <a:latin typeface="宋体" panose="02010600030101010101" pitchFamily="2" charset="-122"/>
                          <a:ea typeface="等线" panose="02010600030101010101" pitchFamily="2" charset="-122"/>
                          <a:cs typeface="宋体" panose="02010600030101010101" pitchFamily="2" charset="-122"/>
                        </a:rPr>
                        <a:t>16</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4">
                  <a:txBody>
                    <a:bodyPr/>
                    <a:lstStyle/>
                    <a:p>
                      <a:pPr algn="l">
                        <a:spcAft>
                          <a:spcPts val="0"/>
                        </a:spcAft>
                      </a:pPr>
                      <a:r>
                        <a:rPr lang="zh-CN" sz="1400" kern="100" dirty="0">
                          <a:solidFill>
                            <a:srgbClr val="000000"/>
                          </a:solidFill>
                          <a:effectLst/>
                          <a:latin typeface="宋体" panose="02010600030101010101" pitchFamily="2" charset="-122"/>
                          <a:ea typeface="等线" panose="02010600030101010101" pitchFamily="2" charset="-122"/>
                          <a:cs typeface="宋体" panose="02010600030101010101" pitchFamily="2" charset="-122"/>
                        </a:rPr>
                        <a:t>高拍</a:t>
                      </a:r>
                      <a:r>
                        <a:rPr lang="zh-CN" sz="1400" kern="100" dirty="0" smtClean="0">
                          <a:solidFill>
                            <a:srgbClr val="000000"/>
                          </a:solidFill>
                          <a:effectLst/>
                          <a:latin typeface="宋体" panose="02010600030101010101" pitchFamily="2" charset="-122"/>
                          <a:ea typeface="等线" panose="02010600030101010101" pitchFamily="2" charset="-122"/>
                          <a:cs typeface="宋体" panose="02010600030101010101" pitchFamily="2" charset="-122"/>
                        </a:rPr>
                        <a:t>仪</a:t>
                      </a:r>
                      <a:r>
                        <a:rPr lang="zh-CN" altLang="en-US" sz="1400" kern="100" dirty="0" smtClean="0">
                          <a:solidFill>
                            <a:srgbClr val="000000"/>
                          </a:solidFill>
                          <a:effectLst/>
                          <a:latin typeface="宋体" panose="02010600030101010101" pitchFamily="2" charset="-122"/>
                          <a:ea typeface="等线" panose="02010600030101010101" pitchFamily="2" charset="-122"/>
                          <a:cs typeface="宋体" panose="02010600030101010101" pitchFamily="2" charset="-122"/>
                        </a:rPr>
                        <a:t>（良田）</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400" kern="100" dirty="0" smtClean="0">
                          <a:effectLst/>
                          <a:latin typeface="等线" panose="02010600030101010101" pitchFamily="2" charset="-122"/>
                          <a:ea typeface="等线" panose="02010600030101010101" pitchFamily="2" charset="-122"/>
                          <a:cs typeface="Times New Roman" panose="02020603050405020304" pitchFamily="18" charset="0"/>
                        </a:rPr>
                        <a:t>报销系统用</a:t>
                      </a:r>
                      <a:endParaRPr lang="zh-CN" altLang="zh-CN" sz="1400" kern="100" dirty="0" smtClean="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05904">
                <a:tc>
                  <a:txBody>
                    <a:bodyPr/>
                    <a:lstStyle/>
                    <a:p>
                      <a:pPr algn="ctr">
                        <a:spcAft>
                          <a:spcPts val="0"/>
                        </a:spcAft>
                      </a:pPr>
                      <a:r>
                        <a:rPr lang="zh-CN" sz="1400" kern="100">
                          <a:solidFill>
                            <a:srgbClr val="000000"/>
                          </a:solidFill>
                          <a:effectLst/>
                          <a:latin typeface="宋体" panose="02010600030101010101" pitchFamily="2" charset="-122"/>
                          <a:ea typeface="等线" panose="02010600030101010101" pitchFamily="2" charset="-122"/>
                          <a:cs typeface="宋体" panose="02010600030101010101" pitchFamily="2" charset="-122"/>
                        </a:rPr>
                        <a:t>说明</a:t>
                      </a:r>
                      <a:endParaRPr lang="zh-CN" sz="1400" kern="10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l">
                        <a:spcAft>
                          <a:spcPts val="0"/>
                        </a:spcAft>
                      </a:pPr>
                      <a:r>
                        <a:rPr lang="zh-CN" sz="1400" kern="100" dirty="0">
                          <a:solidFill>
                            <a:srgbClr val="000000"/>
                          </a:solidFill>
                          <a:effectLst/>
                          <a:latin typeface="宋体" panose="02010600030101010101" pitchFamily="2" charset="-122"/>
                          <a:ea typeface="等线" panose="02010600030101010101" pitchFamily="2" charset="-122"/>
                          <a:cs typeface="宋体" panose="02010600030101010101" pitchFamily="2" charset="-122"/>
                        </a:rPr>
                        <a:t>客户端需医院自己进行硬件</a:t>
                      </a:r>
                      <a:r>
                        <a:rPr lang="zh-CN" sz="1400" kern="100" dirty="0" smtClean="0">
                          <a:solidFill>
                            <a:srgbClr val="000000"/>
                          </a:solidFill>
                          <a:effectLst/>
                          <a:latin typeface="宋体" panose="02010600030101010101" pitchFamily="2" charset="-122"/>
                          <a:ea typeface="等线" panose="02010600030101010101" pitchFamily="2" charset="-122"/>
                          <a:cs typeface="宋体" panose="02010600030101010101" pitchFamily="2" charset="-122"/>
                        </a:rPr>
                        <a:t>准备</a:t>
                      </a:r>
                      <a:r>
                        <a:rPr lang="zh-CN" altLang="en-US" sz="1400" kern="100" dirty="0" smtClean="0">
                          <a:solidFill>
                            <a:srgbClr val="000000"/>
                          </a:solidFill>
                          <a:effectLst/>
                          <a:latin typeface="宋体" panose="02010600030101010101" pitchFamily="2" charset="-122"/>
                          <a:ea typeface="等线" panose="02010600030101010101" pitchFamily="2" charset="-122"/>
                          <a:cs typeface="宋体" panose="02010600030101010101" pitchFamily="2" charset="-122"/>
                        </a:rPr>
                        <a:t>，高拍仪可以和公司采购</a:t>
                      </a:r>
                      <a:r>
                        <a:rPr lang="zh-CN" sz="1400" kern="100" dirty="0" smtClean="0">
                          <a:solidFill>
                            <a:srgbClr val="000000"/>
                          </a:solidFill>
                          <a:effectLst/>
                          <a:latin typeface="宋体" panose="02010600030101010101" pitchFamily="2" charset="-122"/>
                          <a:ea typeface="等线" panose="02010600030101010101" pitchFamily="2" charset="-122"/>
                          <a:cs typeface="宋体" panose="02010600030101010101" pitchFamily="2" charset="-122"/>
                        </a:rPr>
                        <a:t>。</a:t>
                      </a:r>
                      <a:endParaRPr lang="zh-CN" sz="1400" kern="100" dirty="0">
                        <a:effectLst/>
                        <a:latin typeface="等线" panose="02010600030101010101" pitchFamily="2" charset="-122"/>
                        <a:ea typeface="等线" panose="02010600030101010101" pitchFamily="2" charset="-122"/>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c hMerge="1">
                  <a:txBody>
                    <a:bodyPr/>
                    <a:lstStyle/>
                    <a:p>
                      <a:endParaRPr lang="zh-CN" altLang="en-US"/>
                    </a:p>
                  </a:txBody>
                  <a:tcPr/>
                </a:tc>
              </a:tr>
            </a:tbl>
          </a:graphicData>
        </a:graphic>
      </p:graphicFrame>
    </p:spTree>
    <p:extLst>
      <p:ext uri="{BB962C8B-B14F-4D97-AF65-F5344CB8AC3E}">
        <p14:creationId xmlns:p14="http://schemas.microsoft.com/office/powerpoint/2010/main" val="2160173608"/>
      </p:ext>
    </p:extLst>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16"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p:nvPr/>
        </p:nvSpPr>
        <p:spPr>
          <a:xfrm>
            <a:off x="359410" y="625475"/>
            <a:ext cx="11473180" cy="5872480"/>
          </a:xfrm>
          <a:prstGeom prst="rect">
            <a:avLst/>
          </a:prstGeom>
          <a:solidFill>
            <a:schemeClr val="bg1">
              <a:alpha val="0"/>
            </a:schemeClr>
          </a:solidFill>
          <a:ln w="38100">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29" name="TextBox 41"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4618685" y="829867"/>
            <a:ext cx="2954655"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3600" b="0" i="0" u="none" strike="noStrike" kern="1200" cap="none" spc="0" normalizeH="0" baseline="0" noProof="0" dirty="0" smtClean="0">
                <a:ln>
                  <a:noFill/>
                </a:ln>
                <a:solidFill>
                  <a:schemeClr val="tx1"/>
                </a:solidFill>
                <a:effectLst/>
                <a:uLnTx/>
                <a:uFillTx/>
                <a:cs typeface="+mn-ea"/>
                <a:sym typeface="+mn-lt"/>
              </a:rPr>
              <a:t>项目实施过程</a:t>
            </a:r>
            <a:endParaRPr kumimoji="0" lang="zh-CN" altLang="en-US" sz="3600" b="0" i="0" u="none" strike="noStrike" kern="1200" cap="none" spc="0" normalizeH="0" baseline="0" noProof="0" dirty="0">
              <a:ln>
                <a:noFill/>
              </a:ln>
              <a:solidFill>
                <a:schemeClr val="tx1"/>
              </a:solidFill>
              <a:effectLst/>
              <a:uLnTx/>
              <a:uFillTx/>
              <a:cs typeface="+mn-ea"/>
              <a:sym typeface="+mn-lt"/>
            </a:endParaRPr>
          </a:p>
        </p:txBody>
      </p:sp>
      <p:cxnSp>
        <p:nvCxnSpPr>
          <p:cNvPr id="36" name="Straight Connector 45"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CxnSpPr/>
          <p:nvPr/>
        </p:nvCxnSpPr>
        <p:spPr>
          <a:xfrm flipV="1">
            <a:off x="4618685" y="1476198"/>
            <a:ext cx="3061315" cy="8802"/>
          </a:xfrm>
          <a:prstGeom prst="line">
            <a:avLst/>
          </a:prstGeom>
          <a:ln w="38100">
            <a:solidFill>
              <a:srgbClr val="19B49B"/>
            </a:solidFill>
          </a:ln>
        </p:spPr>
        <p:style>
          <a:lnRef idx="1">
            <a:schemeClr val="accent1"/>
          </a:lnRef>
          <a:fillRef idx="0">
            <a:schemeClr val="accent1"/>
          </a:fillRef>
          <a:effectRef idx="0">
            <a:schemeClr val="accent1"/>
          </a:effectRef>
          <a:fontRef idx="minor">
            <a:schemeClr val="tx1"/>
          </a:fontRef>
        </p:style>
      </p:cxnSp>
      <p:sp>
        <p:nvSpPr>
          <p:cNvPr id="2" name="e7d195523061f1c0"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hidden="1"/>
          <p:cNvSpPr txBox="1"/>
          <p:nvPr/>
        </p:nvSpPr>
        <p:spPr>
          <a:xfrm>
            <a:off x="-355600" y="1803400"/>
            <a:ext cx="293927" cy="1016000"/>
          </a:xfrm>
          <a:prstGeom prst="rect">
            <a:avLst/>
          </a:prstGeom>
          <a:noFill/>
        </p:spPr>
        <p:txBody>
          <a:bodyPr vert="wordArtVert" rtlCol="0">
            <a:spAutoFit/>
          </a:bodyPr>
          <a:lstStyle/>
          <a:p>
            <a:r>
              <a:rPr lang="en-US" altLang="zh-CN" sz="100" smtClean="0"/>
              <a:t>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a:t>
            </a:r>
            <a:endParaRPr lang="zh-CN" altLang="en-US" sz="100"/>
          </a:p>
        </p:txBody>
      </p:sp>
      <p:pic>
        <p:nvPicPr>
          <p:cNvPr id="3" name="图片 2"/>
          <p:cNvPicPr>
            <a:picLocks noChangeAspect="1"/>
          </p:cNvPicPr>
          <p:nvPr/>
        </p:nvPicPr>
        <p:blipFill>
          <a:blip r:embed="rId2"/>
          <a:stretch>
            <a:fillRect/>
          </a:stretch>
        </p:blipFill>
        <p:spPr>
          <a:xfrm>
            <a:off x="600682" y="1557000"/>
            <a:ext cx="10967318" cy="4824000"/>
          </a:xfrm>
          <a:prstGeom prst="rect">
            <a:avLst/>
          </a:prstGeom>
        </p:spPr>
      </p:pic>
    </p:spTree>
    <p:extLst>
      <p:ext uri="{BB962C8B-B14F-4D97-AF65-F5344CB8AC3E}">
        <p14:creationId xmlns:p14="http://schemas.microsoft.com/office/powerpoint/2010/main" val="704747868"/>
      </p:ext>
    </p:extLst>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16"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p:nvPr/>
        </p:nvSpPr>
        <p:spPr>
          <a:xfrm>
            <a:off x="359410" y="531495"/>
            <a:ext cx="11473180" cy="5966460"/>
          </a:xfrm>
          <a:prstGeom prst="rect">
            <a:avLst/>
          </a:prstGeom>
          <a:solidFill>
            <a:schemeClr val="bg1">
              <a:alpha val="0"/>
            </a:schemeClr>
          </a:solidFill>
          <a:ln w="38100">
            <a:solidFill>
              <a:srgbClr val="19B49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sp>
        <p:nvSpPr>
          <p:cNvPr id="8" name="Title 7"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a:spLocks noGrp="1"/>
          </p:cNvSpPr>
          <p:nvPr>
            <p:ph type="ctrTitle" idx="4294967295"/>
          </p:nvPr>
        </p:nvSpPr>
        <p:spPr>
          <a:xfrm>
            <a:off x="727075" y="3331845"/>
            <a:ext cx="10757535" cy="1096010"/>
          </a:xfrm>
          <a:prstGeom prst="rect">
            <a:avLst/>
          </a:prstGeom>
        </p:spPr>
        <p:txBody>
          <a:bodyPr wrap="square">
            <a:spAutoFit/>
          </a:bodyPr>
          <a:lstStyle/>
          <a:p>
            <a:pPr algn="ctr"/>
            <a:r>
              <a:rPr lang="zh-CN" altLang="en-US" sz="7200" b="1" spc="300" dirty="0">
                <a:solidFill>
                  <a:schemeClr val="tx1"/>
                </a:solidFill>
                <a:latin typeface="+mn-lt"/>
                <a:ea typeface="+mn-ea"/>
                <a:cs typeface="+mn-ea"/>
                <a:sym typeface="+mn-lt"/>
              </a:rPr>
              <a:t>感谢聆听！</a:t>
            </a:r>
          </a:p>
        </p:txBody>
      </p:sp>
      <p:cxnSp>
        <p:nvCxnSpPr>
          <p:cNvPr id="11" name="Straight Connector 10"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CxnSpPr/>
          <p:nvPr/>
        </p:nvCxnSpPr>
        <p:spPr>
          <a:xfrm>
            <a:off x="4065905" y="4429125"/>
            <a:ext cx="3619500" cy="0"/>
          </a:xfrm>
          <a:prstGeom prst="line">
            <a:avLst/>
          </a:prstGeom>
          <a:ln w="38100">
            <a:solidFill>
              <a:srgbClr val="19B49B"/>
            </a:solidFill>
          </a:ln>
        </p:spPr>
        <p:style>
          <a:lnRef idx="1">
            <a:schemeClr val="accent1"/>
          </a:lnRef>
          <a:fillRef idx="0">
            <a:schemeClr val="accent1"/>
          </a:fillRef>
          <a:effectRef idx="0">
            <a:schemeClr val="accent1"/>
          </a:effectRef>
          <a:fontRef idx="minor">
            <a:schemeClr val="tx1"/>
          </a:fontRef>
        </p:style>
      </p:cxnSp>
      <p:sp>
        <p:nvSpPr>
          <p:cNvPr id="9" name="Rectangle 11"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p:nvPr/>
        </p:nvSpPr>
        <p:spPr>
          <a:xfrm>
            <a:off x="5016000" y="1248696"/>
            <a:ext cx="2160000" cy="1747046"/>
          </a:xfrm>
          <a:prstGeom prst="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smtClean="0">
                <a:cs typeface="+mn-ea"/>
                <a:sym typeface="+mn-lt"/>
              </a:rPr>
              <a:t>END</a:t>
            </a:r>
            <a:endParaRPr lang="id-ID" sz="5400" b="1" dirty="0">
              <a:cs typeface="+mn-ea"/>
              <a:sym typeface="+mn-lt"/>
            </a:endParaRPr>
          </a:p>
        </p:txBody>
      </p:sp>
      <p:sp>
        <p:nvSpPr>
          <p:cNvPr id="2" name="e7d195523061f1c0"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hidden="1"/>
          <p:cNvSpPr txBox="1"/>
          <p:nvPr/>
        </p:nvSpPr>
        <p:spPr>
          <a:xfrm>
            <a:off x="-355600" y="1803400"/>
            <a:ext cx="293927" cy="1016000"/>
          </a:xfrm>
          <a:prstGeom prst="rect">
            <a:avLst/>
          </a:prstGeom>
          <a:noFill/>
        </p:spPr>
        <p:txBody>
          <a:bodyPr vert="wordArtVert" rtlCol="0">
            <a:spAutoFit/>
          </a:bodyPr>
          <a:lstStyle/>
          <a:p>
            <a:r>
              <a:rPr lang="en-US" altLang="zh-CN" sz="100" smtClean="0"/>
              <a:t>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a:t>
            </a:r>
            <a:endParaRPr lang="zh-CN" altLang="en-US" sz="100"/>
          </a:p>
        </p:txBody>
      </p:sp>
    </p:spTree>
  </p:cSld>
  <p:clrMapOvr>
    <a:masterClrMapping/>
  </p:clrMapOvr>
  <p:transition spd="slow" advClick="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22" presetClass="entr" presetSubtype="1"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up)">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4326255" y="2269490"/>
            <a:ext cx="7366635" cy="4603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ea"/>
                <a:sym typeface="+mn-lt"/>
              </a:rPr>
              <a:t>方案</a:t>
            </a:r>
            <a:r>
              <a:rPr kumimoji="0" lang="id-ID"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ea"/>
                <a:sym typeface="+mn-lt"/>
              </a:rPr>
              <a:t>名称：</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ea"/>
                <a:sym typeface="+mn-lt"/>
              </a:rPr>
              <a:t>临沂</a:t>
            </a:r>
            <a:r>
              <a:rPr kumimoji="0" lang="id-ID"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ea"/>
                <a:sym typeface="+mn-lt"/>
              </a:rPr>
              <a:t>市</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ea"/>
                <a:sym typeface="+mn-lt"/>
              </a:rPr>
              <a:t>中心血站医院联网</a:t>
            </a:r>
            <a:r>
              <a:rPr kumimoji="0" lang="en-US" altLang="zh-CN"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ea"/>
                <a:sym typeface="+mn-lt"/>
              </a:rPr>
              <a:t>+</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ea"/>
                <a:sym typeface="+mn-lt"/>
              </a:rPr>
              <a:t>血费直报</a:t>
            </a:r>
            <a:endParaRPr kumimoji="0" lang="id-ID"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endParaRPr>
          </a:p>
        </p:txBody>
      </p:sp>
      <p:sp>
        <p:nvSpPr>
          <p:cNvPr id="29" name="TextBox 41"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4735703" y="557082"/>
            <a:ext cx="2720617"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chemeClr val="tx1"/>
                </a:solidFill>
                <a:effectLst/>
                <a:uLnTx/>
                <a:uFillTx/>
                <a:cs typeface="+mn-ea"/>
                <a:sym typeface="+mn-lt"/>
              </a:rPr>
              <a:t>1.1 </a:t>
            </a:r>
            <a:r>
              <a:rPr kumimoji="0" lang="zh-CN" altLang="en-US" sz="3600" b="0" i="0" u="none" strike="noStrike" kern="1200" cap="none" spc="0" normalizeH="0" baseline="0" noProof="0" dirty="0" smtClean="0">
                <a:ln>
                  <a:noFill/>
                </a:ln>
                <a:solidFill>
                  <a:schemeClr val="tx1"/>
                </a:solidFill>
                <a:effectLst/>
                <a:uLnTx/>
                <a:uFillTx/>
                <a:cs typeface="+mn-ea"/>
                <a:sym typeface="+mn-lt"/>
              </a:rPr>
              <a:t>方案</a:t>
            </a:r>
            <a:r>
              <a:rPr kumimoji="0" lang="zh-CN" altLang="es-VE" sz="3600" b="0" i="0" u="none" strike="noStrike" kern="1200" cap="none" spc="0" normalizeH="0" baseline="0" noProof="0" dirty="0" smtClean="0">
                <a:ln>
                  <a:noFill/>
                </a:ln>
                <a:solidFill>
                  <a:schemeClr val="tx1"/>
                </a:solidFill>
                <a:effectLst/>
                <a:uLnTx/>
                <a:uFillTx/>
                <a:cs typeface="+mn-ea"/>
                <a:sym typeface="+mn-lt"/>
              </a:rPr>
              <a:t>名称</a:t>
            </a:r>
            <a:endParaRPr kumimoji="0" lang="zh-CN" altLang="es-VE" sz="3600" b="0" i="0" u="none" strike="noStrike" kern="1200" cap="none" spc="0" normalizeH="0" baseline="0" noProof="0" dirty="0">
              <a:ln>
                <a:noFill/>
              </a:ln>
              <a:solidFill>
                <a:schemeClr val="tx1"/>
              </a:solidFill>
              <a:effectLst/>
              <a:uLnTx/>
              <a:uFillTx/>
              <a:cs typeface="+mn-ea"/>
              <a:sym typeface="+mn-lt"/>
            </a:endParaRPr>
          </a:p>
        </p:txBody>
      </p:sp>
      <p:cxnSp>
        <p:nvCxnSpPr>
          <p:cNvPr id="36" name="Straight Connector 45"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CxnSpPr/>
          <p:nvPr/>
        </p:nvCxnSpPr>
        <p:spPr>
          <a:xfrm flipV="1">
            <a:off x="4382770" y="1389380"/>
            <a:ext cx="3501390" cy="1270"/>
          </a:xfrm>
          <a:prstGeom prst="line">
            <a:avLst/>
          </a:prstGeom>
          <a:ln w="38100">
            <a:solidFill>
              <a:srgbClr val="19B49B"/>
            </a:solidFill>
          </a:ln>
        </p:spPr>
        <p:style>
          <a:lnRef idx="1">
            <a:schemeClr val="accent1"/>
          </a:lnRef>
          <a:fillRef idx="0">
            <a:schemeClr val="accent1"/>
          </a:fillRef>
          <a:effectRef idx="0">
            <a:schemeClr val="accent1"/>
          </a:effectRef>
          <a:fontRef idx="minor">
            <a:schemeClr val="tx1"/>
          </a:fontRef>
        </p:style>
      </p:cxnSp>
      <p:sp>
        <p:nvSpPr>
          <p:cNvPr id="2" name="e7d195523061f1c0"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hidden="1"/>
          <p:cNvSpPr txBox="1"/>
          <p:nvPr/>
        </p:nvSpPr>
        <p:spPr>
          <a:xfrm>
            <a:off x="-355600" y="1803400"/>
            <a:ext cx="293927" cy="1016000"/>
          </a:xfrm>
          <a:prstGeom prst="rect">
            <a:avLst/>
          </a:prstGeom>
          <a:noFill/>
        </p:spPr>
        <p:txBody>
          <a:bodyPr vert="wordArtVert" rtlCol="0">
            <a:spAutoFit/>
          </a:bodyPr>
          <a:lstStyle/>
          <a:p>
            <a:r>
              <a:rPr lang="en-US" altLang="zh-CN" sz="100" smtClean="0"/>
              <a:t>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a:t>
            </a:r>
            <a:endParaRPr lang="zh-CN" altLang="en-US" sz="100"/>
          </a:p>
        </p:txBody>
      </p:sp>
      <p:sp>
        <p:nvSpPr>
          <p:cNvPr id="5" name="图片占位符 4"/>
          <p:cNvSpPr>
            <a:spLocks noGrp="1"/>
          </p:cNvSpPr>
          <p:nvPr>
            <p:ph type="pic" sz="quarter" idx="10"/>
          </p:nvPr>
        </p:nvSpPr>
        <p:spPr/>
      </p:sp>
      <p:grpSp>
        <p:nvGrpSpPr>
          <p:cNvPr id="10" name="组合 9"/>
          <p:cNvGrpSpPr/>
          <p:nvPr/>
        </p:nvGrpSpPr>
        <p:grpSpPr>
          <a:xfrm>
            <a:off x="1174538" y="2277000"/>
            <a:ext cx="2617461" cy="2613866"/>
            <a:chOff x="8515350" y="3086402"/>
            <a:chExt cx="1307171" cy="1307171"/>
          </a:xfrm>
        </p:grpSpPr>
        <p:sp>
          <p:nvSpPr>
            <p:cNvPr id="11" name="圆角矩形 10"/>
            <p:cNvSpPr/>
            <p:nvPr/>
          </p:nvSpPr>
          <p:spPr>
            <a:xfrm>
              <a:off x="8515350" y="3086402"/>
              <a:ext cx="1307171" cy="1307171"/>
            </a:xfrm>
            <a:prstGeom prst="roundRect">
              <a:avLst/>
            </a:prstGeom>
            <a:solidFill>
              <a:srgbClr val="19B4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grpSp>
          <p:nvGrpSpPr>
            <p:cNvPr id="12" name="组合 11"/>
            <p:cNvGrpSpPr/>
            <p:nvPr/>
          </p:nvGrpSpPr>
          <p:grpSpPr>
            <a:xfrm>
              <a:off x="8759261" y="3302440"/>
              <a:ext cx="789697" cy="781680"/>
              <a:chOff x="1931029" y="2224378"/>
              <a:chExt cx="312738" cy="309563"/>
            </a:xfrm>
          </p:grpSpPr>
          <p:sp>
            <p:nvSpPr>
              <p:cNvPr id="13" name="Freeform 17"/>
              <p:cNvSpPr/>
              <p:nvPr/>
            </p:nvSpPr>
            <p:spPr bwMode="auto">
              <a:xfrm>
                <a:off x="1980241" y="2294228"/>
                <a:ext cx="214313" cy="239713"/>
              </a:xfrm>
              <a:custGeom>
                <a:avLst/>
                <a:gdLst>
                  <a:gd name="T0" fmla="*/ 0 w 57"/>
                  <a:gd name="T1" fmla="*/ 26 h 62"/>
                  <a:gd name="T2" fmla="*/ 0 w 57"/>
                  <a:gd name="T3" fmla="*/ 59 h 62"/>
                  <a:gd name="T4" fmla="*/ 2 w 57"/>
                  <a:gd name="T5" fmla="*/ 62 h 62"/>
                  <a:gd name="T6" fmla="*/ 4 w 57"/>
                  <a:gd name="T7" fmla="*/ 62 h 62"/>
                  <a:gd name="T8" fmla="*/ 19 w 57"/>
                  <a:gd name="T9" fmla="*/ 62 h 62"/>
                  <a:gd name="T10" fmla="*/ 21 w 57"/>
                  <a:gd name="T11" fmla="*/ 62 h 62"/>
                  <a:gd name="T12" fmla="*/ 21 w 57"/>
                  <a:gd name="T13" fmla="*/ 61 h 62"/>
                  <a:gd name="T14" fmla="*/ 21 w 57"/>
                  <a:gd name="T15" fmla="*/ 45 h 62"/>
                  <a:gd name="T16" fmla="*/ 36 w 57"/>
                  <a:gd name="T17" fmla="*/ 45 h 62"/>
                  <a:gd name="T18" fmla="*/ 36 w 57"/>
                  <a:gd name="T19" fmla="*/ 61 h 62"/>
                  <a:gd name="T20" fmla="*/ 37 w 57"/>
                  <a:gd name="T21" fmla="*/ 62 h 62"/>
                  <a:gd name="T22" fmla="*/ 38 w 57"/>
                  <a:gd name="T23" fmla="*/ 62 h 62"/>
                  <a:gd name="T24" fmla="*/ 53 w 57"/>
                  <a:gd name="T25" fmla="*/ 62 h 62"/>
                  <a:gd name="T26" fmla="*/ 56 w 57"/>
                  <a:gd name="T27" fmla="*/ 62 h 62"/>
                  <a:gd name="T28" fmla="*/ 57 w 57"/>
                  <a:gd name="T29" fmla="*/ 59 h 62"/>
                  <a:gd name="T30" fmla="*/ 57 w 57"/>
                  <a:gd name="T31" fmla="*/ 26 h 62"/>
                  <a:gd name="T32" fmla="*/ 29 w 57"/>
                  <a:gd name="T33" fmla="*/ 0 h 62"/>
                  <a:gd name="T34" fmla="*/ 0 w 57"/>
                  <a:gd name="T35" fmla="*/ 26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7" h="62">
                    <a:moveTo>
                      <a:pt x="0" y="26"/>
                    </a:moveTo>
                    <a:cubicBezTo>
                      <a:pt x="0" y="59"/>
                      <a:pt x="0" y="59"/>
                      <a:pt x="0" y="59"/>
                    </a:cubicBezTo>
                    <a:cubicBezTo>
                      <a:pt x="0" y="61"/>
                      <a:pt x="1" y="62"/>
                      <a:pt x="2" y="62"/>
                    </a:cubicBezTo>
                    <a:cubicBezTo>
                      <a:pt x="3" y="62"/>
                      <a:pt x="3" y="62"/>
                      <a:pt x="4" y="62"/>
                    </a:cubicBezTo>
                    <a:cubicBezTo>
                      <a:pt x="19" y="62"/>
                      <a:pt x="19" y="62"/>
                      <a:pt x="19" y="62"/>
                    </a:cubicBezTo>
                    <a:cubicBezTo>
                      <a:pt x="20" y="62"/>
                      <a:pt x="20" y="62"/>
                      <a:pt x="21" y="62"/>
                    </a:cubicBezTo>
                    <a:cubicBezTo>
                      <a:pt x="21" y="62"/>
                      <a:pt x="21" y="61"/>
                      <a:pt x="21" y="61"/>
                    </a:cubicBezTo>
                    <a:cubicBezTo>
                      <a:pt x="21" y="45"/>
                      <a:pt x="21" y="45"/>
                      <a:pt x="21" y="45"/>
                    </a:cubicBezTo>
                    <a:cubicBezTo>
                      <a:pt x="36" y="45"/>
                      <a:pt x="36" y="45"/>
                      <a:pt x="36" y="45"/>
                    </a:cubicBezTo>
                    <a:cubicBezTo>
                      <a:pt x="36" y="61"/>
                      <a:pt x="36" y="61"/>
                      <a:pt x="36" y="61"/>
                    </a:cubicBezTo>
                    <a:cubicBezTo>
                      <a:pt x="36" y="61"/>
                      <a:pt x="37" y="62"/>
                      <a:pt x="37" y="62"/>
                    </a:cubicBezTo>
                    <a:cubicBezTo>
                      <a:pt x="37" y="62"/>
                      <a:pt x="38" y="62"/>
                      <a:pt x="38" y="62"/>
                    </a:cubicBezTo>
                    <a:cubicBezTo>
                      <a:pt x="53" y="62"/>
                      <a:pt x="53" y="62"/>
                      <a:pt x="53" y="62"/>
                    </a:cubicBezTo>
                    <a:cubicBezTo>
                      <a:pt x="54" y="62"/>
                      <a:pt x="55" y="62"/>
                      <a:pt x="56" y="62"/>
                    </a:cubicBezTo>
                    <a:cubicBezTo>
                      <a:pt x="56" y="62"/>
                      <a:pt x="57" y="61"/>
                      <a:pt x="57" y="59"/>
                    </a:cubicBezTo>
                    <a:cubicBezTo>
                      <a:pt x="57" y="26"/>
                      <a:pt x="57" y="26"/>
                      <a:pt x="57" y="26"/>
                    </a:cubicBezTo>
                    <a:cubicBezTo>
                      <a:pt x="29" y="0"/>
                      <a:pt x="29" y="0"/>
                      <a:pt x="29" y="0"/>
                    </a:cubicBezTo>
                    <a:lnTo>
                      <a:pt x="0" y="26"/>
                    </a:ln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14" name="Freeform 18"/>
              <p:cNvSpPr/>
              <p:nvPr/>
            </p:nvSpPr>
            <p:spPr bwMode="auto">
              <a:xfrm>
                <a:off x="1931029" y="2224378"/>
                <a:ext cx="312738" cy="174625"/>
              </a:xfrm>
              <a:custGeom>
                <a:avLst/>
                <a:gdLst>
                  <a:gd name="T0" fmla="*/ 81 w 83"/>
                  <a:gd name="T1" fmla="*/ 35 h 45"/>
                  <a:gd name="T2" fmla="*/ 68 w 83"/>
                  <a:gd name="T3" fmla="*/ 23 h 45"/>
                  <a:gd name="T4" fmla="*/ 68 w 83"/>
                  <a:gd name="T5" fmla="*/ 4 h 45"/>
                  <a:gd name="T6" fmla="*/ 66 w 83"/>
                  <a:gd name="T7" fmla="*/ 2 h 45"/>
                  <a:gd name="T8" fmla="*/ 61 w 83"/>
                  <a:gd name="T9" fmla="*/ 2 h 45"/>
                  <a:gd name="T10" fmla="*/ 59 w 83"/>
                  <a:gd name="T11" fmla="*/ 4 h 45"/>
                  <a:gd name="T12" fmla="*/ 59 w 83"/>
                  <a:gd name="T13" fmla="*/ 15 h 45"/>
                  <a:gd name="T14" fmla="*/ 45 w 83"/>
                  <a:gd name="T15" fmla="*/ 2 h 45"/>
                  <a:gd name="T16" fmla="*/ 38 w 83"/>
                  <a:gd name="T17" fmla="*/ 2 h 45"/>
                  <a:gd name="T18" fmla="*/ 2 w 83"/>
                  <a:gd name="T19" fmla="*/ 35 h 45"/>
                  <a:gd name="T20" fmla="*/ 2 w 83"/>
                  <a:gd name="T21" fmla="*/ 43 h 45"/>
                  <a:gd name="T22" fmla="*/ 6 w 83"/>
                  <a:gd name="T23" fmla="*/ 44 h 45"/>
                  <a:gd name="T24" fmla="*/ 10 w 83"/>
                  <a:gd name="T25" fmla="*/ 43 h 45"/>
                  <a:gd name="T26" fmla="*/ 42 w 83"/>
                  <a:gd name="T27" fmla="*/ 13 h 45"/>
                  <a:gd name="T28" fmla="*/ 74 w 83"/>
                  <a:gd name="T29" fmla="*/ 43 h 45"/>
                  <a:gd name="T30" fmla="*/ 81 w 83"/>
                  <a:gd name="T31" fmla="*/ 43 h 45"/>
                  <a:gd name="T32" fmla="*/ 81 w 83"/>
                  <a:gd name="T33" fmla="*/ 3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83" h="45">
                    <a:moveTo>
                      <a:pt x="81" y="35"/>
                    </a:moveTo>
                    <a:cubicBezTo>
                      <a:pt x="68" y="23"/>
                      <a:pt x="68" y="23"/>
                      <a:pt x="68" y="23"/>
                    </a:cubicBezTo>
                    <a:cubicBezTo>
                      <a:pt x="68" y="4"/>
                      <a:pt x="68" y="4"/>
                      <a:pt x="68" y="4"/>
                    </a:cubicBezTo>
                    <a:cubicBezTo>
                      <a:pt x="68" y="3"/>
                      <a:pt x="67" y="2"/>
                      <a:pt x="66" y="2"/>
                    </a:cubicBezTo>
                    <a:cubicBezTo>
                      <a:pt x="61" y="2"/>
                      <a:pt x="61" y="2"/>
                      <a:pt x="61" y="2"/>
                    </a:cubicBezTo>
                    <a:cubicBezTo>
                      <a:pt x="60" y="2"/>
                      <a:pt x="59" y="3"/>
                      <a:pt x="59" y="4"/>
                    </a:cubicBezTo>
                    <a:cubicBezTo>
                      <a:pt x="59" y="15"/>
                      <a:pt x="59" y="15"/>
                      <a:pt x="59" y="15"/>
                    </a:cubicBezTo>
                    <a:cubicBezTo>
                      <a:pt x="45" y="2"/>
                      <a:pt x="45" y="2"/>
                      <a:pt x="45" y="2"/>
                    </a:cubicBezTo>
                    <a:cubicBezTo>
                      <a:pt x="43" y="0"/>
                      <a:pt x="40" y="0"/>
                      <a:pt x="38" y="2"/>
                    </a:cubicBezTo>
                    <a:cubicBezTo>
                      <a:pt x="2" y="35"/>
                      <a:pt x="2" y="35"/>
                      <a:pt x="2" y="35"/>
                    </a:cubicBezTo>
                    <a:cubicBezTo>
                      <a:pt x="0" y="37"/>
                      <a:pt x="0" y="40"/>
                      <a:pt x="2" y="43"/>
                    </a:cubicBezTo>
                    <a:cubicBezTo>
                      <a:pt x="3" y="44"/>
                      <a:pt x="5" y="44"/>
                      <a:pt x="6" y="44"/>
                    </a:cubicBezTo>
                    <a:cubicBezTo>
                      <a:pt x="7" y="44"/>
                      <a:pt x="9" y="44"/>
                      <a:pt x="10" y="43"/>
                    </a:cubicBezTo>
                    <a:cubicBezTo>
                      <a:pt x="42" y="13"/>
                      <a:pt x="42" y="13"/>
                      <a:pt x="42" y="13"/>
                    </a:cubicBezTo>
                    <a:cubicBezTo>
                      <a:pt x="74" y="43"/>
                      <a:pt x="74" y="43"/>
                      <a:pt x="74" y="43"/>
                    </a:cubicBezTo>
                    <a:cubicBezTo>
                      <a:pt x="76" y="45"/>
                      <a:pt x="80" y="45"/>
                      <a:pt x="81" y="43"/>
                    </a:cubicBezTo>
                    <a:cubicBezTo>
                      <a:pt x="83" y="40"/>
                      <a:pt x="83" y="37"/>
                      <a:pt x="81" y="35"/>
                    </a:cubicBezTo>
                    <a:close/>
                  </a:path>
                </a:pathLst>
              </a:custGeom>
              <a:solidFill>
                <a:schemeClr val="bg1"/>
              </a:solidFill>
              <a:ln>
                <a:noFill/>
              </a:ln>
            </p:spPr>
            <p:txBody>
              <a:bodyPr vert="horz" wrap="square" lIns="91440" tIns="45720" rIns="91440" bIns="45720" numCol="1" anchor="t" anchorCtr="0" compatLnSpc="1"/>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grpSp>
      </p:grp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16"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Box 24"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4326255" y="2269490"/>
            <a:ext cx="7366635" cy="23069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1</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、为了进一步</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ea"/>
                <a:sym typeface="+mn-lt"/>
              </a:rPr>
              <a:t>加强临沂市区域</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范围内医疗机构临床用血的管理，促进更加科学、安全、合理用血，满足</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ea"/>
                <a:sym typeface="+mn-lt"/>
              </a:rPr>
              <a:t>《中华人民共和国献血法》、</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《医疗机构临床用血管理办法》和《临床输血技术规范》等法律法规对采供血机构以及临床用血机构的要求，以及</a:t>
            </a:r>
            <a:r>
              <a:rPr kumimoji="0" lang="zh-CN" altLang="en-US" sz="2400" b="0" i="0" u="none" strike="noStrike" kern="1200" cap="none" spc="0" normalizeH="0" baseline="0" noProof="0" dirty="0" smtClean="0">
                <a:ln>
                  <a:noFill/>
                </a:ln>
                <a:solidFill>
                  <a:schemeClr val="tx1"/>
                </a:solidFill>
                <a:effectLst/>
                <a:uLnTx/>
                <a:uFillTx/>
                <a:latin typeface="微软雅黑" panose="020B0503020204020204" charset="-122"/>
                <a:ea typeface="微软雅黑" panose="020B0503020204020204" charset="-122"/>
                <a:cs typeface="+mn-ea"/>
                <a:sym typeface="+mn-lt"/>
              </a:rPr>
              <a:t>提升临沂市地区</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临床用血信息化建设的水平。</a:t>
            </a:r>
          </a:p>
        </p:txBody>
      </p:sp>
      <p:sp>
        <p:nvSpPr>
          <p:cNvPr id="29" name="TextBox 41"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3581541" y="557082"/>
            <a:ext cx="5028942"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600" b="0" i="0" u="none" strike="noStrike" kern="1200" cap="none" spc="0" normalizeH="0" baseline="0" noProof="0" dirty="0">
                <a:ln>
                  <a:noFill/>
                </a:ln>
                <a:solidFill>
                  <a:schemeClr val="tx1"/>
                </a:solidFill>
                <a:effectLst/>
                <a:uLnTx/>
                <a:uFillTx/>
                <a:cs typeface="+mn-ea"/>
                <a:sym typeface="+mn-lt"/>
              </a:rPr>
              <a:t>1.2 </a:t>
            </a:r>
            <a:r>
              <a:rPr kumimoji="0" lang="zh-CN" altLang="en-US" sz="3600" b="0" i="0" u="none" strike="noStrike" kern="1200" cap="none" spc="0" normalizeH="0" baseline="0" noProof="0" dirty="0" smtClean="0">
                <a:ln>
                  <a:noFill/>
                </a:ln>
                <a:solidFill>
                  <a:schemeClr val="tx1"/>
                </a:solidFill>
                <a:effectLst/>
                <a:uLnTx/>
                <a:uFillTx/>
                <a:cs typeface="+mn-ea"/>
                <a:sym typeface="+mn-lt"/>
              </a:rPr>
              <a:t>方案建设</a:t>
            </a:r>
            <a:r>
              <a:rPr kumimoji="0" lang="zh-CN" altLang="en-US" sz="3600" b="0" i="0" u="none" strike="noStrike" kern="1200" cap="none" spc="0" normalizeH="0" baseline="0" noProof="0" dirty="0">
                <a:ln>
                  <a:noFill/>
                </a:ln>
                <a:solidFill>
                  <a:schemeClr val="tx1"/>
                </a:solidFill>
                <a:effectLst/>
                <a:uLnTx/>
                <a:uFillTx/>
                <a:cs typeface="+mn-ea"/>
                <a:sym typeface="+mn-lt"/>
              </a:rPr>
              <a:t>背景及现状</a:t>
            </a:r>
          </a:p>
        </p:txBody>
      </p:sp>
      <p:cxnSp>
        <p:nvCxnSpPr>
          <p:cNvPr id="36" name="Straight Connector 45"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CxnSpPr/>
          <p:nvPr/>
        </p:nvCxnSpPr>
        <p:spPr>
          <a:xfrm>
            <a:off x="3959860" y="1312545"/>
            <a:ext cx="4380865" cy="1270"/>
          </a:xfrm>
          <a:prstGeom prst="line">
            <a:avLst/>
          </a:prstGeom>
          <a:ln w="38100">
            <a:solidFill>
              <a:srgbClr val="19B49B"/>
            </a:solidFill>
          </a:ln>
        </p:spPr>
        <p:style>
          <a:lnRef idx="1">
            <a:schemeClr val="accent1"/>
          </a:lnRef>
          <a:fillRef idx="0">
            <a:schemeClr val="accent1"/>
          </a:fillRef>
          <a:effectRef idx="0">
            <a:schemeClr val="accent1"/>
          </a:effectRef>
          <a:fontRef idx="minor">
            <a:schemeClr val="tx1"/>
          </a:fontRef>
        </p:style>
      </p:cxnSp>
      <p:sp>
        <p:nvSpPr>
          <p:cNvPr id="2" name="e7d195523061f1c0"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hidden="1"/>
          <p:cNvSpPr txBox="1"/>
          <p:nvPr/>
        </p:nvSpPr>
        <p:spPr>
          <a:xfrm>
            <a:off x="-355600" y="1803400"/>
            <a:ext cx="293927" cy="1016000"/>
          </a:xfrm>
          <a:prstGeom prst="rect">
            <a:avLst/>
          </a:prstGeom>
          <a:noFill/>
        </p:spPr>
        <p:txBody>
          <a:bodyPr vert="wordArtVert" rtlCol="0">
            <a:spAutoFit/>
          </a:bodyPr>
          <a:lstStyle/>
          <a:p>
            <a:r>
              <a:rPr lang="en-US" altLang="zh-CN" sz="100" smtClean="0"/>
              <a:t>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a:t>
            </a:r>
            <a:endParaRPr lang="zh-CN" altLang="en-US" sz="100"/>
          </a:p>
        </p:txBody>
      </p:sp>
      <p:sp>
        <p:nvSpPr>
          <p:cNvPr id="5" name="TextBox 24" descr="e7d195523061f1c021b92b3d25e54ab5e788c0576048880950C3AFFA1066A7153250F1349197BA8C5246BA9D557EC0274B8DA272D2431748978789E76D2CD7D1F11E7447C1D163F5D9CA1CD35DC7B6F05A820A97FDDF78B80358B1BA314023843540A85D6581570D3EB088FBA6B622EE6C196B4874584B4A7E669EF76F69533046BFB3103530D3171620163FD1EDF4A5"/>
          <p:cNvSpPr txBox="1"/>
          <p:nvPr/>
        </p:nvSpPr>
        <p:spPr>
          <a:xfrm>
            <a:off x="4334510" y="4892675"/>
            <a:ext cx="7366635" cy="12147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2</a:t>
            </a:r>
            <a:r>
              <a:rPr kumimoji="0" lang="zh-CN" altLang="en-US" sz="2400" b="0" i="0" u="none" strike="noStrike" kern="1200" cap="none" spc="0" normalizeH="0" baseline="0" noProof="0" dirty="0">
                <a:ln>
                  <a:noFill/>
                </a:ln>
                <a:solidFill>
                  <a:schemeClr val="tx1"/>
                </a:solidFill>
                <a:effectLst/>
                <a:uLnTx/>
                <a:uFillTx/>
                <a:latin typeface="微软雅黑" panose="020B0503020204020204" charset="-122"/>
                <a:ea typeface="微软雅黑" panose="020B0503020204020204" charset="-122"/>
                <a:cs typeface="+mn-ea"/>
                <a:sym typeface="+mn-lt"/>
              </a:rPr>
              <a:t>、为了改善临床用血存在的不合理用血情况，减少血液浪费，减少产生输血反应的发生概率，改善用血者血费报销难的问题。</a:t>
            </a:r>
          </a:p>
        </p:txBody>
      </p:sp>
      <p:sp>
        <p:nvSpPr>
          <p:cNvPr id="3" name="图片占位符 2"/>
          <p:cNvSpPr>
            <a:spLocks noGrp="1"/>
          </p:cNvSpPr>
          <p:nvPr>
            <p:ph type="pic" sz="quarter" idx="10"/>
          </p:nvPr>
        </p:nvSpPr>
        <p:spPr/>
      </p:sp>
      <p:grpSp>
        <p:nvGrpSpPr>
          <p:cNvPr id="9" name="组合 8"/>
          <p:cNvGrpSpPr/>
          <p:nvPr/>
        </p:nvGrpSpPr>
        <p:grpSpPr>
          <a:xfrm>
            <a:off x="1190304" y="2288261"/>
            <a:ext cx="2601695" cy="2724101"/>
            <a:chOff x="8515350" y="1533607"/>
            <a:chExt cx="1307171" cy="1307171"/>
          </a:xfrm>
        </p:grpSpPr>
        <p:sp>
          <p:nvSpPr>
            <p:cNvPr id="10" name="圆角矩形 9"/>
            <p:cNvSpPr/>
            <p:nvPr/>
          </p:nvSpPr>
          <p:spPr>
            <a:xfrm>
              <a:off x="8515350" y="1533607"/>
              <a:ext cx="1307171" cy="1307171"/>
            </a:xfrm>
            <a:prstGeom prst="roundRect">
              <a:avLst/>
            </a:prstGeom>
            <a:solidFill>
              <a:srgbClr val="2CBA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a:p>
          </p:txBody>
        </p:sp>
        <p:pic>
          <p:nvPicPr>
            <p:cNvPr id="11" name="图片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35903" y="1752600"/>
              <a:ext cx="666064" cy="759730"/>
            </a:xfrm>
            <a:prstGeom prst="rect">
              <a:avLst/>
            </a:prstGeom>
          </p:spPr>
        </p:pic>
      </p:grpSp>
    </p:spTree>
  </p:cSld>
  <p:clrMapOvr>
    <a:masterClrMapping/>
  </p:clrMapOvr>
  <p:transition spd="slow" advClick="0" advTm="200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Effect transition="in" filter="fade">
                                      <p:cBhvr>
                                        <p:cTn id="9" dur="500"/>
                                        <p:tgtEl>
                                          <p:spTgt spid="29"/>
                                        </p:tgtEl>
                                      </p:cBhvr>
                                    </p:animEffect>
                                  </p:childTnLst>
                                </p:cTn>
                              </p:par>
                              <p:par>
                                <p:cTn id="10" presetID="53" presetClass="entr" presetSubtype="16" fill="hold" nodeType="withEffect">
                                  <p:stCondLst>
                                    <p:cond delay="0"/>
                                  </p:stCondLst>
                                  <p:childTnLst>
                                    <p:set>
                                      <p:cBhvr>
                                        <p:cTn id="11" dur="1" fill="hold">
                                          <p:stCondLst>
                                            <p:cond delay="0"/>
                                          </p:stCondLst>
                                        </p:cTn>
                                        <p:tgtEl>
                                          <p:spTgt spid="36"/>
                                        </p:tgtEl>
                                        <p:attrNameLst>
                                          <p:attrName>style.visibility</p:attrName>
                                        </p:attrNameLst>
                                      </p:cBhvr>
                                      <p:to>
                                        <p:strVal val="visible"/>
                                      </p:to>
                                    </p:set>
                                    <p:anim calcmode="lin" valueType="num">
                                      <p:cBhvr>
                                        <p:cTn id="12" dur="500" fill="hold"/>
                                        <p:tgtEl>
                                          <p:spTgt spid="36"/>
                                        </p:tgtEl>
                                        <p:attrNameLst>
                                          <p:attrName>ppt_w</p:attrName>
                                        </p:attrNameLst>
                                      </p:cBhvr>
                                      <p:tavLst>
                                        <p:tav tm="0">
                                          <p:val>
                                            <p:fltVal val="0"/>
                                          </p:val>
                                        </p:tav>
                                        <p:tav tm="100000">
                                          <p:val>
                                            <p:strVal val="#ppt_w"/>
                                          </p:val>
                                        </p:tav>
                                      </p:tavLst>
                                    </p:anim>
                                    <p:anim calcmode="lin" valueType="num">
                                      <p:cBhvr>
                                        <p:cTn id="13" dur="500" fill="hold"/>
                                        <p:tgtEl>
                                          <p:spTgt spid="36"/>
                                        </p:tgtEl>
                                        <p:attrNameLst>
                                          <p:attrName>ppt_h</p:attrName>
                                        </p:attrNameLst>
                                      </p:cBhvr>
                                      <p:tavLst>
                                        <p:tav tm="0">
                                          <p:val>
                                            <p:fltVal val="0"/>
                                          </p:val>
                                        </p:tav>
                                        <p:tav tm="100000">
                                          <p:val>
                                            <p:strVal val="#ppt_h"/>
                                          </p:val>
                                        </p:tav>
                                      </p:tavLst>
                                    </p:anim>
                                    <p:animEffect transition="in" filter="fade">
                                      <p:cBhvr>
                                        <p:cTn id="14"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smtClean="0"/>
              <a:t>1.2.1</a:t>
            </a:r>
            <a:r>
              <a:rPr lang="zh-CN" altLang="en-US" dirty="0" smtClean="0"/>
              <a:t>方案</a:t>
            </a:r>
            <a:r>
              <a:rPr lang="zh-CN" altLang="zh-CN" dirty="0" smtClean="0"/>
              <a:t>建设</a:t>
            </a:r>
            <a:r>
              <a:rPr lang="zh-CN" altLang="zh-CN" dirty="0"/>
              <a:t>背景</a:t>
            </a:r>
          </a:p>
        </p:txBody>
      </p:sp>
      <p:sp>
        <p:nvSpPr>
          <p:cNvPr id="3" name="内容占位符 2"/>
          <p:cNvSpPr>
            <a:spLocks noGrp="1"/>
          </p:cNvSpPr>
          <p:nvPr>
            <p:ph idx="1"/>
          </p:nvPr>
        </p:nvSpPr>
        <p:spPr/>
        <p:txBody>
          <a:bodyPr/>
          <a:lstStyle/>
          <a:p>
            <a:r>
              <a:rPr lang="en-US" altLang="zh-CN" dirty="0"/>
              <a:t>1.2.1.1</a:t>
            </a:r>
            <a:r>
              <a:rPr lang="zh-CN" altLang="en-US" dirty="0" smtClean="0"/>
              <a:t>政策解读</a:t>
            </a:r>
            <a:endParaRPr lang="zh-CN" altLang="en-US" dirty="0"/>
          </a:p>
          <a:p>
            <a:endParaRPr lang="zh-CN" altLang="en-US" dirty="0"/>
          </a:p>
        </p:txBody>
      </p:sp>
      <p:pic>
        <p:nvPicPr>
          <p:cNvPr id="6" name="图片 5"/>
          <p:cNvPicPr>
            <a:picLocks noChangeAspect="1"/>
          </p:cNvPicPr>
          <p:nvPr/>
        </p:nvPicPr>
        <p:blipFill>
          <a:blip r:embed="rId2"/>
          <a:stretch>
            <a:fillRect/>
          </a:stretch>
        </p:blipFill>
        <p:spPr>
          <a:xfrm>
            <a:off x="983999" y="2558033"/>
            <a:ext cx="10590862" cy="3318967"/>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2ABDUYYQYOXA(4~)T67VTB7"/>
          <p:cNvPicPr>
            <a:picLocks noChangeAspect="1"/>
          </p:cNvPicPr>
          <p:nvPr/>
        </p:nvPicPr>
        <p:blipFill>
          <a:blip r:embed="rId2" cstate="print"/>
          <a:stretch>
            <a:fillRect/>
          </a:stretch>
        </p:blipFill>
        <p:spPr>
          <a:xfrm>
            <a:off x="112118" y="99840"/>
            <a:ext cx="11887882" cy="3401160"/>
          </a:xfrm>
          <a:prstGeom prst="rect">
            <a:avLst/>
          </a:prstGeom>
        </p:spPr>
      </p:pic>
      <p:sp>
        <p:nvSpPr>
          <p:cNvPr id="13" name="矩形 12"/>
          <p:cNvSpPr/>
          <p:nvPr/>
        </p:nvSpPr>
        <p:spPr>
          <a:xfrm>
            <a:off x="112118" y="3945177"/>
            <a:ext cx="11887882" cy="2723823"/>
          </a:xfrm>
          <a:prstGeom prst="rect">
            <a:avLst/>
          </a:prstGeom>
        </p:spPr>
        <p:txBody>
          <a:bodyPr wrap="square">
            <a:spAutoFit/>
          </a:bodyPr>
          <a:lstStyle/>
          <a:p>
            <a:pPr indent="409575">
              <a:lnSpc>
                <a:spcPct val="150000"/>
              </a:lnSpc>
            </a:pPr>
            <a:r>
              <a:rPr lang="zh-CN" altLang="en-US" kern="0" dirty="0" smtClean="0">
                <a:solidFill>
                  <a:srgbClr val="FF0000"/>
                </a:solidFill>
                <a:latin typeface="+mn-ea"/>
                <a:cs typeface="宋体" panose="02010600030101010101" pitchFamily="2" charset="-122"/>
              </a:rPr>
              <a:t>    </a:t>
            </a:r>
            <a:r>
              <a:rPr lang="zh-CN" altLang="en-US" b="1" kern="0" dirty="0" smtClean="0">
                <a:solidFill>
                  <a:srgbClr val="FF0000"/>
                </a:solidFill>
                <a:latin typeface="+mn-ea"/>
                <a:cs typeface="宋体" panose="02010600030101010101" pitchFamily="2" charset="-122"/>
              </a:rPr>
              <a:t>第</a:t>
            </a:r>
            <a:r>
              <a:rPr lang="zh-CN" altLang="zh-CN" b="1" kern="0" dirty="0" smtClean="0">
                <a:solidFill>
                  <a:srgbClr val="FF0000"/>
                </a:solidFill>
                <a:latin typeface="+mn-ea"/>
                <a:cs typeface="宋体" panose="02010600030101010101" pitchFamily="2" charset="-122"/>
              </a:rPr>
              <a:t>十三</a:t>
            </a:r>
            <a:r>
              <a:rPr lang="zh-CN" altLang="zh-CN" b="1" kern="0" dirty="0">
                <a:solidFill>
                  <a:srgbClr val="FF0000"/>
                </a:solidFill>
                <a:latin typeface="+mn-ea"/>
                <a:cs typeface="宋体" panose="02010600030101010101" pitchFamily="2" charset="-122"/>
              </a:rPr>
              <a:t>条 </a:t>
            </a:r>
            <a:r>
              <a:rPr lang="zh-CN" altLang="zh-CN" kern="0" dirty="0">
                <a:solidFill>
                  <a:srgbClr val="FF0000"/>
                </a:solidFill>
                <a:latin typeface="+mn-ea"/>
                <a:cs typeface="宋体" panose="02010600030101010101" pitchFamily="2" charset="-122"/>
              </a:rPr>
              <a:t>医疗机构对临床用血必须进行核查，不得将不符合国家规定标准的血液用于临床</a:t>
            </a:r>
            <a:r>
              <a:rPr lang="zh-CN" altLang="zh-CN" kern="0" dirty="0" smtClean="0">
                <a:solidFill>
                  <a:srgbClr val="FF0000"/>
                </a:solidFill>
                <a:latin typeface="+mn-ea"/>
                <a:cs typeface="宋体" panose="02010600030101010101" pitchFamily="2" charset="-122"/>
              </a:rPr>
              <a:t>。</a:t>
            </a:r>
            <a:endParaRPr lang="en-US" altLang="zh-CN" kern="0" dirty="0" smtClean="0">
              <a:solidFill>
                <a:srgbClr val="FF0000"/>
              </a:solidFill>
              <a:latin typeface="+mn-ea"/>
              <a:cs typeface="宋体" panose="02010600030101010101" pitchFamily="2" charset="-122"/>
            </a:endParaRPr>
          </a:p>
          <a:p>
            <a:r>
              <a:rPr lang="en-US" altLang="zh-CN" kern="0" dirty="0">
                <a:solidFill>
                  <a:srgbClr val="FF0000"/>
                </a:solidFill>
                <a:latin typeface="+mn-ea"/>
                <a:cs typeface="宋体" panose="02010600030101010101" pitchFamily="2" charset="-122"/>
              </a:rPr>
              <a:t> </a:t>
            </a:r>
            <a:r>
              <a:rPr lang="en-US" altLang="zh-CN" kern="0" dirty="0" smtClean="0">
                <a:solidFill>
                  <a:srgbClr val="FF0000"/>
                </a:solidFill>
                <a:latin typeface="+mn-ea"/>
                <a:cs typeface="宋体" panose="02010600030101010101" pitchFamily="2" charset="-122"/>
              </a:rPr>
              <a:t>       </a:t>
            </a:r>
            <a:r>
              <a:rPr lang="zh-CN" altLang="zh-CN" b="1" kern="0" dirty="0" smtClean="0">
                <a:solidFill>
                  <a:srgbClr val="FF0000"/>
                </a:solidFill>
                <a:latin typeface="+mn-ea"/>
                <a:cs typeface="宋体" panose="02010600030101010101" pitchFamily="2" charset="-122"/>
              </a:rPr>
              <a:t>第十六</a:t>
            </a:r>
            <a:r>
              <a:rPr lang="zh-CN" altLang="zh-CN" b="1" kern="0" dirty="0">
                <a:solidFill>
                  <a:srgbClr val="FF0000"/>
                </a:solidFill>
                <a:latin typeface="+mn-ea"/>
                <a:cs typeface="宋体" panose="02010600030101010101" pitchFamily="2" charset="-122"/>
              </a:rPr>
              <a:t>条</a:t>
            </a:r>
            <a:r>
              <a:rPr lang="zh-CN" altLang="zh-CN" kern="0" dirty="0">
                <a:solidFill>
                  <a:srgbClr val="FF0000"/>
                </a:solidFill>
                <a:latin typeface="+mn-ea"/>
                <a:cs typeface="宋体" panose="02010600030101010101" pitchFamily="2" charset="-122"/>
              </a:rPr>
              <a:t> 医疗机构临床用血应当制定用血计划，遵循合理、科学的原则，不得浪费和滥用血液</a:t>
            </a:r>
            <a:r>
              <a:rPr lang="zh-CN" altLang="zh-CN" kern="0" dirty="0" smtClean="0">
                <a:solidFill>
                  <a:srgbClr val="FF0000"/>
                </a:solidFill>
                <a:latin typeface="+mn-ea"/>
                <a:cs typeface="宋体" panose="02010600030101010101" pitchFamily="2" charset="-122"/>
              </a:rPr>
              <a:t>。医疗</a:t>
            </a:r>
            <a:r>
              <a:rPr lang="zh-CN" altLang="zh-CN" kern="0" dirty="0">
                <a:solidFill>
                  <a:srgbClr val="FF0000"/>
                </a:solidFill>
                <a:latin typeface="+mn-ea"/>
                <a:cs typeface="宋体" panose="02010600030101010101" pitchFamily="2" charset="-122"/>
              </a:rPr>
              <a:t>机构应当积极推行按血液成份针对医疗实际需要输血，具体管理办法由国务院卫生行政部门制定</a:t>
            </a:r>
            <a:r>
              <a:rPr lang="zh-CN" altLang="zh-CN" kern="0" dirty="0" smtClean="0">
                <a:solidFill>
                  <a:srgbClr val="FF0000"/>
                </a:solidFill>
                <a:latin typeface="+mn-ea"/>
                <a:cs typeface="宋体" panose="02010600030101010101" pitchFamily="2" charset="-122"/>
              </a:rPr>
              <a:t>。国家</a:t>
            </a:r>
            <a:r>
              <a:rPr lang="zh-CN" altLang="zh-CN" kern="0" dirty="0">
                <a:solidFill>
                  <a:srgbClr val="FF0000"/>
                </a:solidFill>
                <a:latin typeface="+mn-ea"/>
                <a:cs typeface="宋体" panose="02010600030101010101" pitchFamily="2" charset="-122"/>
              </a:rPr>
              <a:t>鼓励临床用血新技术的研究和推广</a:t>
            </a:r>
            <a:r>
              <a:rPr lang="zh-CN" altLang="zh-CN" kern="0" dirty="0" smtClean="0">
                <a:solidFill>
                  <a:srgbClr val="FF0000"/>
                </a:solidFill>
                <a:latin typeface="+mn-ea"/>
                <a:cs typeface="宋体" panose="02010600030101010101" pitchFamily="2" charset="-122"/>
              </a:rPr>
              <a:t>。</a:t>
            </a:r>
            <a:endParaRPr lang="en-US" altLang="zh-CN" kern="0" dirty="0" smtClean="0">
              <a:solidFill>
                <a:srgbClr val="FF0000"/>
              </a:solidFill>
              <a:latin typeface="+mn-ea"/>
              <a:cs typeface="宋体" panose="02010600030101010101" pitchFamily="2" charset="-122"/>
            </a:endParaRPr>
          </a:p>
          <a:p>
            <a:r>
              <a:rPr lang="en-US" altLang="zh-CN" kern="0" dirty="0" smtClean="0">
                <a:solidFill>
                  <a:srgbClr val="FF0000"/>
                </a:solidFill>
                <a:latin typeface="+mn-ea"/>
              </a:rPr>
              <a:t>       </a:t>
            </a:r>
            <a:r>
              <a:rPr lang="zh-CN" altLang="zh-CN" b="1" dirty="0" smtClean="0">
                <a:solidFill>
                  <a:srgbClr val="FF0000"/>
                </a:solidFill>
                <a:latin typeface="+mn-ea"/>
              </a:rPr>
              <a:t>第二十</a:t>
            </a:r>
            <a:r>
              <a:rPr lang="zh-CN" altLang="zh-CN" b="1" dirty="0">
                <a:solidFill>
                  <a:srgbClr val="FF0000"/>
                </a:solidFill>
                <a:latin typeface="+mn-ea"/>
              </a:rPr>
              <a:t>条</a:t>
            </a:r>
            <a:r>
              <a:rPr lang="zh-CN" altLang="zh-CN" dirty="0">
                <a:solidFill>
                  <a:srgbClr val="FF0000"/>
                </a:solidFill>
                <a:latin typeface="+mn-ea"/>
              </a:rPr>
              <a:t> 临床用血的包装、储运、运输，不符合国家规定的卫生标准和要求的，由县级以上地方人民政府卫生行政部门责令改下，给予警告，可以并处一万元以下的罚款。</a:t>
            </a:r>
          </a:p>
          <a:p>
            <a:r>
              <a:rPr lang="en-US" altLang="zh-CN" b="1" dirty="0" smtClean="0">
                <a:solidFill>
                  <a:srgbClr val="FF0000"/>
                </a:solidFill>
                <a:latin typeface="+mn-ea"/>
              </a:rPr>
              <a:t>     </a:t>
            </a:r>
            <a:r>
              <a:rPr lang="zh-CN" altLang="zh-CN" b="1" dirty="0" smtClean="0">
                <a:solidFill>
                  <a:srgbClr val="FF0000"/>
                </a:solidFill>
                <a:latin typeface="+mn-ea"/>
              </a:rPr>
              <a:t>第二十二</a:t>
            </a:r>
            <a:r>
              <a:rPr lang="zh-CN" altLang="zh-CN" b="1" dirty="0">
                <a:solidFill>
                  <a:srgbClr val="FF0000"/>
                </a:solidFill>
                <a:latin typeface="+mn-ea"/>
              </a:rPr>
              <a:t>条</a:t>
            </a:r>
            <a:r>
              <a:rPr lang="zh-CN" altLang="zh-CN" dirty="0">
                <a:solidFill>
                  <a:srgbClr val="FF0000"/>
                </a:solidFill>
                <a:latin typeface="+mn-ea"/>
              </a:rPr>
              <a:t> 医疗机构的医务人员违反本法规定，将不符合国家规定标准的血液用于患者的，由县级以上地方人民政府卫生行政部门责令改正；给患者健康造成损害的，应当依法赔偿，对直接负责的主管人员和其他直接责任人员，依法给予行政处分；构成犯罪的，依法追究</a:t>
            </a:r>
            <a:r>
              <a:rPr lang="zh-CN" altLang="zh-CN" dirty="0" smtClean="0">
                <a:solidFill>
                  <a:srgbClr val="FF0000"/>
                </a:solidFill>
                <a:latin typeface="+mn-ea"/>
              </a:rPr>
              <a:t>刑事责任</a:t>
            </a:r>
            <a:r>
              <a:rPr lang="zh-CN" altLang="en-US" dirty="0">
                <a:solidFill>
                  <a:srgbClr val="FF0000"/>
                </a:solidFill>
                <a:latin typeface="+mn-ea"/>
              </a:rPr>
              <a:t>。</a:t>
            </a:r>
            <a:endParaRPr lang="zh-CN" altLang="zh-CN" dirty="0">
              <a:solidFill>
                <a:srgbClr val="FF0000"/>
              </a:solidFill>
              <a:latin typeface="+mn-ea"/>
            </a:endParaRPr>
          </a:p>
        </p:txBody>
      </p:sp>
    </p:spTree>
    <p:extLst>
      <p:ext uri="{BB962C8B-B14F-4D97-AF65-F5344CB8AC3E}">
        <p14:creationId xmlns:p14="http://schemas.microsoft.com/office/powerpoint/2010/main" val="3940174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descr="6JUKBKTLX1(`YC3256`]3TU"/>
          <p:cNvPicPr>
            <a:picLocks noChangeAspect="1"/>
          </p:cNvPicPr>
          <p:nvPr/>
        </p:nvPicPr>
        <p:blipFill>
          <a:blip r:embed="rId2" cstate="print"/>
          <a:stretch>
            <a:fillRect/>
          </a:stretch>
        </p:blipFill>
        <p:spPr>
          <a:xfrm>
            <a:off x="120000" y="45000"/>
            <a:ext cx="12072000" cy="4248000"/>
          </a:xfrm>
          <a:prstGeom prst="rect">
            <a:avLst/>
          </a:prstGeom>
        </p:spPr>
      </p:pic>
      <p:sp>
        <p:nvSpPr>
          <p:cNvPr id="2" name="矩形 1"/>
          <p:cNvSpPr/>
          <p:nvPr/>
        </p:nvSpPr>
        <p:spPr>
          <a:xfrm>
            <a:off x="120000" y="4437000"/>
            <a:ext cx="12072000" cy="1754326"/>
          </a:xfrm>
          <a:prstGeom prst="rect">
            <a:avLst/>
          </a:prstGeom>
        </p:spPr>
        <p:txBody>
          <a:bodyPr wrap="square">
            <a:spAutoFit/>
          </a:bodyPr>
          <a:lstStyle/>
          <a:p>
            <a:r>
              <a:rPr lang="zh-CN" altLang="en-US" b="1" dirty="0">
                <a:solidFill>
                  <a:srgbClr val="FF0000"/>
                </a:solidFill>
                <a:latin typeface="仿宋_GB2312"/>
              </a:rPr>
              <a:t>二、</a:t>
            </a:r>
            <a:r>
              <a:rPr lang="zh-CN" altLang="en-US" dirty="0">
                <a:solidFill>
                  <a:srgbClr val="FF0000"/>
                </a:solidFill>
                <a:latin typeface="仿宋_GB2312"/>
              </a:rPr>
              <a:t>无偿献血相关人在省内异地用血时，其费用由用血地负责血液费用报销的相关机构先行报销，再由献血地负责血液费用报销的相关机构向用血地血液费用报销机构支付其用血相关费用。</a:t>
            </a:r>
          </a:p>
          <a:p>
            <a:r>
              <a:rPr lang="zh-CN" altLang="en-US" b="1" dirty="0" smtClean="0">
                <a:solidFill>
                  <a:srgbClr val="FF0000"/>
                </a:solidFill>
                <a:latin typeface="仿宋_GB2312"/>
              </a:rPr>
              <a:t>三</a:t>
            </a:r>
            <a:r>
              <a:rPr lang="zh-CN" altLang="en-US" b="1" dirty="0">
                <a:solidFill>
                  <a:srgbClr val="FF0000"/>
                </a:solidFill>
                <a:latin typeface="仿宋_GB2312"/>
              </a:rPr>
              <a:t>、</a:t>
            </a:r>
            <a:r>
              <a:rPr lang="zh-CN" altLang="en-US" dirty="0">
                <a:solidFill>
                  <a:srgbClr val="FF0000"/>
                </a:solidFill>
                <a:latin typeface="仿宋_GB2312"/>
              </a:rPr>
              <a:t>同一省级行政区域内，献血地和用血地用血返还标准不一致的，应当按照献血地返还标准执行；无偿献血者在多地献血，由无偿献血相关人选择其中一个献血地的返还标准执行。</a:t>
            </a:r>
          </a:p>
          <a:p>
            <a:r>
              <a:rPr lang="zh-CN" altLang="en-US" b="1" dirty="0" smtClean="0">
                <a:solidFill>
                  <a:srgbClr val="FF0000"/>
                </a:solidFill>
                <a:latin typeface="仿宋_GB2312"/>
              </a:rPr>
              <a:t>四</a:t>
            </a:r>
            <a:r>
              <a:rPr lang="zh-CN" altLang="en-US" b="1" dirty="0">
                <a:solidFill>
                  <a:srgbClr val="FF0000"/>
                </a:solidFill>
                <a:latin typeface="仿宋_GB2312"/>
              </a:rPr>
              <a:t>、</a:t>
            </a:r>
            <a:r>
              <a:rPr lang="zh-CN" altLang="en-US" dirty="0">
                <a:solidFill>
                  <a:srgbClr val="FF0000"/>
                </a:solidFill>
                <a:latin typeface="仿宋_GB2312"/>
              </a:rPr>
              <a:t>血站、医疗机构和负责血液费用报销相关机构应当安排专人负责无偿献血相关人省内异地用血费用及相关文件的审核等工作，规范工作流程，不得以非本地献血者为由，拒绝为无偿献血相关人办理有关手续。</a:t>
            </a:r>
            <a:endParaRPr lang="zh-CN" altLang="en-US" b="0" i="0" u="none" strike="noStrike" dirty="0">
              <a:solidFill>
                <a:srgbClr val="FF0000"/>
              </a:solidFill>
              <a:effectLst/>
              <a:latin typeface="仿宋_GB2312"/>
            </a:endParaRPr>
          </a:p>
        </p:txBody>
      </p:sp>
    </p:spTree>
    <p:extLst>
      <p:ext uri="{BB962C8B-B14F-4D97-AF65-F5344CB8AC3E}">
        <p14:creationId xmlns:p14="http://schemas.microsoft.com/office/powerpoint/2010/main" val="32581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1002</TotalTime>
  <Words>3633</Words>
  <Application>Microsoft Office PowerPoint</Application>
  <PresentationFormat>宽屏</PresentationFormat>
  <Paragraphs>424</Paragraphs>
  <Slides>44</Slides>
  <Notes>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44</vt:i4>
      </vt:variant>
    </vt:vector>
  </HeadingPairs>
  <TitlesOfParts>
    <vt:vector size="59" baseType="lpstr">
      <vt:lpstr>??_GB2312</vt:lpstr>
      <vt:lpstr>等线</vt:lpstr>
      <vt:lpstr>仿宋</vt:lpstr>
      <vt:lpstr>仿宋_GB2312</vt:lpstr>
      <vt:lpstr>黑体</vt:lpstr>
      <vt:lpstr>楷体_GB2312</vt:lpstr>
      <vt:lpstr>宋体</vt:lpstr>
      <vt:lpstr>微软雅黑</vt:lpstr>
      <vt:lpstr>Arial</vt:lpstr>
      <vt:lpstr>Calibri</vt:lpstr>
      <vt:lpstr>Calibri Light</vt:lpstr>
      <vt:lpstr>Century Gothic</vt:lpstr>
      <vt:lpstr>Times New Roman</vt:lpstr>
      <vt:lpstr>Wingdings</vt:lpstr>
      <vt:lpstr>Office 主题</vt:lpstr>
      <vt:lpstr>临沂市中心血站 医院联网+血费直报建设方案介绍</vt:lpstr>
      <vt:lpstr>PowerPoint 演示文稿</vt:lpstr>
      <vt:lpstr>PowerPoint 演示文稿</vt:lpstr>
      <vt:lpstr>PowerPoint 演示文稿</vt:lpstr>
      <vt:lpstr>PowerPoint 演示文稿</vt:lpstr>
      <vt:lpstr>PowerPoint 演示文稿</vt:lpstr>
      <vt:lpstr>1.2.1方案建设背景</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1.2.1.2实际应用场景</vt:lpstr>
      <vt:lpstr>1.2.1.3信息化建设现状和存在问题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
  <cp:lastModifiedBy>Administrator</cp:lastModifiedBy>
  <cp:revision>221</cp:revision>
  <dcterms:created xsi:type="dcterms:W3CDTF">2018-04-28T08:45:00Z</dcterms:created>
  <dcterms:modified xsi:type="dcterms:W3CDTF">2018-06-14T14:08:33Z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2052-10.1.0.7245</vt:lpwstr>
  </property>
</Properties>
</file>